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64" r:id="rId2"/>
  </p:sldMasterIdLst>
  <p:notesMasterIdLst>
    <p:notesMasterId r:id="rId25"/>
  </p:notesMasterIdLst>
  <p:handoutMasterIdLst>
    <p:handoutMasterId r:id="rId26"/>
  </p:handoutMasterIdLst>
  <p:sldIdLst>
    <p:sldId id="271" r:id="rId3"/>
    <p:sldId id="335" r:id="rId4"/>
    <p:sldId id="355" r:id="rId5"/>
    <p:sldId id="337" r:id="rId6"/>
    <p:sldId id="336" r:id="rId7"/>
    <p:sldId id="338" r:id="rId8"/>
    <p:sldId id="339" r:id="rId9"/>
    <p:sldId id="343" r:id="rId10"/>
    <p:sldId id="342" r:id="rId11"/>
    <p:sldId id="340" r:id="rId12"/>
    <p:sldId id="341" r:id="rId13"/>
    <p:sldId id="344" r:id="rId14"/>
    <p:sldId id="345" r:id="rId15"/>
    <p:sldId id="346" r:id="rId16"/>
    <p:sldId id="347" r:id="rId17"/>
    <p:sldId id="348" r:id="rId18"/>
    <p:sldId id="354" r:id="rId19"/>
    <p:sldId id="350" r:id="rId20"/>
    <p:sldId id="349" r:id="rId21"/>
    <p:sldId id="351" r:id="rId22"/>
    <p:sldId id="352" r:id="rId23"/>
    <p:sldId id="353" r:id="rId24"/>
  </p:sldIdLst>
  <p:sldSz cx="10691813" cy="7559675"/>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6CAE"/>
    <a:srgbClr val="41468C"/>
    <a:srgbClr val="E94C3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6759" autoAdjust="0"/>
  </p:normalViewPr>
  <p:slideViewPr>
    <p:cSldViewPr snapToGrid="0">
      <p:cViewPr varScale="1">
        <p:scale>
          <a:sx n="91" d="100"/>
          <a:sy n="91" d="100"/>
        </p:scale>
        <p:origin x="1782" y="12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632" y="107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CBD586-1C36-4260-A05B-3A1E23DD696F}" type="datetimeFigureOut">
              <a:rPr lang="en-GB" smtClean="0"/>
              <a:t>10/05/2023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A014E9-8306-4893-BB53-C5D80F65B9C1}" type="slidenum">
              <a:rPr lang="en-GB" smtClean="0"/>
              <a:t>‹#›</a:t>
            </a:fld>
            <a:endParaRPr lang="en-GB"/>
          </a:p>
        </p:txBody>
      </p:sp>
    </p:spTree>
    <p:extLst>
      <p:ext uri="{BB962C8B-B14F-4D97-AF65-F5344CB8AC3E}">
        <p14:creationId xmlns:p14="http://schemas.microsoft.com/office/powerpoint/2010/main" val="354432779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D8BA28-EE1E-4B8F-9349-37F42809C967}" type="datetimeFigureOut">
              <a:rPr lang="en-GB" smtClean="0"/>
              <a:t>10/05/2023</a:t>
            </a:fld>
            <a:endParaRPr lang="en-GB"/>
          </a:p>
        </p:txBody>
      </p:sp>
      <p:sp>
        <p:nvSpPr>
          <p:cNvPr id="4" name="Slide Image Placehold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B1A029-17D5-4BDF-A530-870AD8936533}" type="slidenum">
              <a:rPr lang="en-GB" smtClean="0"/>
              <a:t>‹#›</a:t>
            </a:fld>
            <a:endParaRPr lang="en-GB"/>
          </a:p>
        </p:txBody>
      </p:sp>
    </p:spTree>
    <p:extLst>
      <p:ext uri="{BB962C8B-B14F-4D97-AF65-F5344CB8AC3E}">
        <p14:creationId xmlns:p14="http://schemas.microsoft.com/office/powerpoint/2010/main" val="93729519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a:t>
            </a:r>
            <a:r>
              <a:rPr lang="en-GB" baseline="0" dirty="0"/>
              <a:t> y</a:t>
            </a:r>
            <a:r>
              <a:rPr lang="en-GB" dirty="0"/>
              <a:t>ou could</a:t>
            </a:r>
            <a:r>
              <a:rPr lang="en-GB" baseline="0" dirty="0"/>
              <a:t> explore with your pupils </a:t>
            </a:r>
            <a:r>
              <a:rPr lang="en-GB" dirty="0"/>
              <a:t>what the importance of an embassy is,</a:t>
            </a:r>
            <a:r>
              <a:rPr lang="en-GB" baseline="0" dirty="0"/>
              <a:t> asking</a:t>
            </a:r>
            <a:r>
              <a:rPr lang="en-GB" dirty="0"/>
              <a:t> why they are important</a:t>
            </a:r>
            <a:r>
              <a:rPr lang="en-GB" baseline="0" dirty="0"/>
              <a:t> and w</a:t>
            </a:r>
            <a:r>
              <a:rPr lang="en-GB" dirty="0"/>
              <a:t>hy you would visit an embassy.</a:t>
            </a:r>
          </a:p>
        </p:txBody>
      </p:sp>
    </p:spTree>
    <p:extLst>
      <p:ext uri="{BB962C8B-B14F-4D97-AF65-F5344CB8AC3E}">
        <p14:creationId xmlns:p14="http://schemas.microsoft.com/office/powerpoint/2010/main" val="992629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124734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686184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GB" b="0" i="0" dirty="0">
                <a:solidFill>
                  <a:srgbClr val="003058"/>
                </a:solidFill>
                <a:effectLst/>
                <a:latin typeface="Merriweather" panose="00000500000000000000" pitchFamily="2" charset="0"/>
              </a:rPr>
              <a:t>Like 'Word’, this is another charming poem written by </a:t>
            </a:r>
            <a:r>
              <a:rPr lang="en-GB" b="0" i="0" dirty="0" err="1">
                <a:solidFill>
                  <a:srgbClr val="003058"/>
                </a:solidFill>
                <a:effectLst/>
                <a:latin typeface="Merriweather" panose="00000500000000000000" pitchFamily="2" charset="0"/>
              </a:rPr>
              <a:t>Ribka</a:t>
            </a:r>
            <a:r>
              <a:rPr lang="en-GB" b="0" i="0" dirty="0">
                <a:solidFill>
                  <a:srgbClr val="003058"/>
                </a:solidFill>
                <a:effectLst/>
                <a:latin typeface="Merriweather" panose="00000500000000000000" pitchFamily="2" charset="0"/>
              </a:rPr>
              <a:t> for her daughter to make her 'feel at home in a strange land'. Here, she invokes the comforting feminine presence of the moon, whose familiarity provides a sense of continuity in a changed world. The opening line of the poem, 'Like once upon a time’, immediately indicates this is a poem for a child, and its delicate simplicity was a real pleasure to translate.</a:t>
            </a:r>
          </a:p>
        </p:txBody>
      </p:sp>
    </p:spTree>
    <p:extLst>
      <p:ext uri="{BB962C8B-B14F-4D97-AF65-F5344CB8AC3E}">
        <p14:creationId xmlns:p14="http://schemas.microsoft.com/office/powerpoint/2010/main" val="3020179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Fin</a:t>
            </a:r>
            <a:r>
              <a:rPr lang="en-GB" baseline="0" dirty="0"/>
              <a:t>d a biography of Nelson Mandela here: https://www.nelsonmandela.org/content/page/biography</a:t>
            </a:r>
            <a:endParaRPr lang="en-GB" dirty="0"/>
          </a:p>
        </p:txBody>
      </p:sp>
    </p:spTree>
    <p:extLst>
      <p:ext uri="{BB962C8B-B14F-4D97-AF65-F5344CB8AC3E}">
        <p14:creationId xmlns:p14="http://schemas.microsoft.com/office/powerpoint/2010/main" val="780312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467905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427308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Find out</a:t>
            </a:r>
            <a:r>
              <a:rPr lang="en-GB" sz="1200" b="0" i="0" kern="1200" baseline="0" dirty="0">
                <a:solidFill>
                  <a:schemeClr val="tx1"/>
                </a:solidFill>
                <a:effectLst/>
                <a:latin typeface="+mn-lt"/>
                <a:ea typeface="+mn-ea"/>
                <a:cs typeface="+mn-cs"/>
              </a:rPr>
              <a:t> more about Paul Robeson here: https://www.britannica.com/biography/Paul-Robeson</a:t>
            </a:r>
            <a:endParaRPr lang="en-GB" sz="1200" b="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510566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182591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could</a:t>
            </a:r>
            <a:r>
              <a:rPr lang="en-GB" baseline="0" dirty="0"/>
              <a:t> have a discussion with your pupils</a:t>
            </a:r>
            <a:r>
              <a:rPr lang="en-GB" dirty="0"/>
              <a:t> about why Amelia Edwards campaigned to preserve ancient monuments. What significance do they have? Why are they important? etc</a:t>
            </a:r>
          </a:p>
        </p:txBody>
      </p:sp>
    </p:spTree>
    <p:extLst>
      <p:ext uri="{BB962C8B-B14F-4D97-AF65-F5344CB8AC3E}">
        <p14:creationId xmlns:p14="http://schemas.microsoft.com/office/powerpoint/2010/main" val="738048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6402393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529120" y="5325"/>
            <a:ext cx="2862849" cy="933684"/>
          </a:xfrm>
          <a:prstGeom prst="rect">
            <a:avLst/>
          </a:prstGeom>
        </p:spPr>
      </p:pic>
      <p:sp>
        <p:nvSpPr>
          <p:cNvPr id="3" name="Subtitle 2"/>
          <p:cNvSpPr>
            <a:spLocks noGrp="1"/>
          </p:cNvSpPr>
          <p:nvPr>
            <p:ph type="subTitle" idx="1" hasCustomPrompt="1"/>
          </p:nvPr>
        </p:nvSpPr>
        <p:spPr>
          <a:xfrm>
            <a:off x="453607" y="1603193"/>
            <a:ext cx="9503144" cy="5108713"/>
          </a:xfrm>
          <a:prstGeom prst="rect">
            <a:avLst/>
          </a:prstGeom>
        </p:spPr>
        <p:txBody>
          <a:bodyPr>
            <a:normAutofit/>
          </a:bodyPr>
          <a:lstStyle>
            <a:lvl1pPr marL="285750" indent="-285750" algn="l">
              <a:buFont typeface="Arial" panose="020B0604020202020204" pitchFamily="34" charset="0"/>
              <a:buChar char="•"/>
              <a:defRPr sz="2400" baseline="0">
                <a:latin typeface="+mn-lt"/>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a:t>Body text – Calibri body, no smaller than point size 18</a:t>
            </a:r>
          </a:p>
        </p:txBody>
      </p:sp>
      <p:pic>
        <p:nvPicPr>
          <p:cNvPr id="4" name="Picture 3"/>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90206" y="6625991"/>
            <a:ext cx="4102100" cy="933684"/>
          </a:xfrm>
          <a:prstGeom prst="rect">
            <a:avLst/>
          </a:prstGeom>
        </p:spPr>
      </p:pic>
      <p:pic>
        <p:nvPicPr>
          <p:cNvPr id="10" name="Picture 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58395"/>
            <a:ext cx="1593622" cy="1543994"/>
          </a:xfrm>
          <a:prstGeom prst="rect">
            <a:avLst/>
          </a:prstGeom>
        </p:spPr>
      </p:pic>
      <p:pic>
        <p:nvPicPr>
          <p:cNvPr id="11" name="Picture 10"/>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4225925" y="6624382"/>
            <a:ext cx="2810594" cy="933684"/>
          </a:xfrm>
          <a:prstGeom prst="rect">
            <a:avLst/>
          </a:prstGeom>
        </p:spPr>
      </p:pic>
      <p:pic>
        <p:nvPicPr>
          <p:cNvPr id="12" name="Picture 11"/>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7012304" y="6624382"/>
            <a:ext cx="3438057" cy="933684"/>
          </a:xfrm>
          <a:prstGeom prst="rect">
            <a:avLst/>
          </a:prstGeom>
        </p:spPr>
      </p:pic>
      <p:pic>
        <p:nvPicPr>
          <p:cNvPr id="16" name="Picture 15"/>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1455483" y="5325"/>
            <a:ext cx="4084051" cy="933684"/>
          </a:xfrm>
          <a:prstGeom prst="rect">
            <a:avLst/>
          </a:prstGeom>
        </p:spPr>
      </p:pic>
      <p:pic>
        <p:nvPicPr>
          <p:cNvPr id="18" name="Picture 17"/>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8394880" y="0"/>
            <a:ext cx="2296933" cy="1360415"/>
          </a:xfrm>
          <a:prstGeom prst="rect">
            <a:avLst/>
          </a:prstGeom>
        </p:spPr>
      </p:pic>
      <p:pic>
        <p:nvPicPr>
          <p:cNvPr id="13" name="Picture 12" descr="A red and white sign&#10;&#10;Description automatically generated with low confidence">
            <a:extLst>
              <a:ext uri="{FF2B5EF4-FFF2-40B4-BE49-F238E27FC236}">
                <a16:creationId xmlns:a16="http://schemas.microsoft.com/office/drawing/2014/main" id="{AFF1443E-1CEB-73D3-8286-E6178C9EECA0}"/>
              </a:ext>
            </a:extLst>
          </p:cNvPr>
          <p:cNvPicPr>
            <a:picLocks noChangeAspect="1"/>
          </p:cNvPicPr>
          <p:nvPr userDrawn="1"/>
        </p:nvPicPr>
        <p:blipFill>
          <a:blip r:embed="rId9" cstate="email">
            <a:extLst>
              <a:ext uri="{28A0092B-C50C-407E-A947-70E740481C1C}">
                <a14:useLocalDpi xmlns:a14="http://schemas.microsoft.com/office/drawing/2010/main"/>
              </a:ext>
            </a:extLst>
          </a:blip>
          <a:srcRect/>
          <a:stretch>
            <a:fillRect/>
          </a:stretch>
        </p:blipFill>
        <p:spPr bwMode="auto">
          <a:xfrm>
            <a:off x="38868" y="6104372"/>
            <a:ext cx="1336708" cy="1455303"/>
          </a:xfrm>
          <a:prstGeom prst="rect">
            <a:avLst/>
          </a:prstGeom>
          <a:noFill/>
          <a:ln>
            <a:noFill/>
          </a:ln>
        </p:spPr>
      </p:pic>
    </p:spTree>
    <p:extLst>
      <p:ext uri="{BB962C8B-B14F-4D97-AF65-F5344CB8AC3E}">
        <p14:creationId xmlns:p14="http://schemas.microsoft.com/office/powerpoint/2010/main" val="3407169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600" y="503238"/>
            <a:ext cx="3448050" cy="17653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4545013" y="1089025"/>
            <a:ext cx="541337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736600" y="2268538"/>
            <a:ext cx="344805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5013" y="7007225"/>
            <a:ext cx="2405062" cy="401638"/>
          </a:xfrm>
          <a:prstGeom prst="rect">
            <a:avLst/>
          </a:prstGeom>
        </p:spPr>
        <p:txBody>
          <a:bodyPr/>
          <a:lstStyle/>
          <a:p>
            <a:endParaRPr lang="en-GB"/>
          </a:p>
        </p:txBody>
      </p:sp>
      <p:sp>
        <p:nvSpPr>
          <p:cNvPr id="6" name="Footer Placeholder 5"/>
          <p:cNvSpPr>
            <a:spLocks noGrp="1"/>
          </p:cNvSpPr>
          <p:nvPr>
            <p:ph type="ftr" sz="quarter" idx="11"/>
          </p:nvPr>
        </p:nvSpPr>
        <p:spPr>
          <a:xfrm>
            <a:off x="735013" y="6964304"/>
            <a:ext cx="3608387" cy="401638"/>
          </a:xfrm>
          <a:prstGeom prst="rect">
            <a:avLst/>
          </a:prstGeom>
        </p:spPr>
        <p:txBody>
          <a:bodyPr/>
          <a:lstStyle/>
          <a:p>
            <a:r>
              <a:rPr lang="en-GB"/>
              <a:t>literacytrust.org.uk</a:t>
            </a:r>
          </a:p>
        </p:txBody>
      </p:sp>
      <p:sp>
        <p:nvSpPr>
          <p:cNvPr id="7" name="Slide Number Placeholder 6"/>
          <p:cNvSpPr>
            <a:spLocks noGrp="1"/>
          </p:cNvSpPr>
          <p:nvPr>
            <p:ph type="sldNum" sz="quarter" idx="12"/>
          </p:nvPr>
        </p:nvSpPr>
        <p:spPr>
          <a:xfrm>
            <a:off x="7551738" y="7007225"/>
            <a:ext cx="2405062" cy="401638"/>
          </a:xfrm>
          <a:prstGeom prst="rect">
            <a:avLst/>
          </a:prstGeom>
        </p:spPr>
        <p:txBody>
          <a:bodyPr/>
          <a:lstStyle/>
          <a:p>
            <a:fld id="{A1C4951C-A732-4FE1-A8AE-E2807F926F94}" type="slidenum">
              <a:rPr lang="en-GB" smtClean="0"/>
              <a:t>‹#›</a:t>
            </a:fld>
            <a:endParaRPr lang="en-GB"/>
          </a:p>
        </p:txBody>
      </p:sp>
    </p:spTree>
    <p:extLst>
      <p:ext uri="{BB962C8B-B14F-4D97-AF65-F5344CB8AC3E}">
        <p14:creationId xmlns:p14="http://schemas.microsoft.com/office/powerpoint/2010/main" val="52485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735013" y="7007225"/>
            <a:ext cx="2405062" cy="401638"/>
          </a:xfrm>
          <a:prstGeom prst="rect">
            <a:avLst/>
          </a:prstGeom>
        </p:spPr>
        <p:txBody>
          <a:bodyPr/>
          <a:lstStyle/>
          <a:p>
            <a:endParaRPr lang="en-GB"/>
          </a:p>
        </p:txBody>
      </p:sp>
      <p:sp>
        <p:nvSpPr>
          <p:cNvPr id="5" name="Footer Placeholder 4"/>
          <p:cNvSpPr>
            <a:spLocks noGrp="1"/>
          </p:cNvSpPr>
          <p:nvPr>
            <p:ph type="ftr" sz="quarter" idx="11"/>
          </p:nvPr>
        </p:nvSpPr>
        <p:spPr>
          <a:xfrm>
            <a:off x="735013" y="6964304"/>
            <a:ext cx="3608387" cy="401638"/>
          </a:xfrm>
          <a:prstGeom prst="rect">
            <a:avLst/>
          </a:prstGeom>
        </p:spPr>
        <p:txBody>
          <a:bodyPr/>
          <a:lstStyle/>
          <a:p>
            <a:r>
              <a:rPr lang="en-GB"/>
              <a:t>literacytrust.org.uk</a:t>
            </a:r>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fld id="{A1C4951C-A732-4FE1-A8AE-E2807F926F94}" type="slidenum">
              <a:rPr lang="en-GB" smtClean="0"/>
              <a:t>‹#›</a:t>
            </a:fld>
            <a:endParaRPr lang="en-GB"/>
          </a:p>
        </p:txBody>
      </p:sp>
    </p:spTree>
    <p:extLst>
      <p:ext uri="{BB962C8B-B14F-4D97-AF65-F5344CB8AC3E}">
        <p14:creationId xmlns:p14="http://schemas.microsoft.com/office/powerpoint/2010/main" val="1156403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8396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18014" y="1805831"/>
            <a:ext cx="8018463" cy="2632075"/>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318014" y="4539506"/>
            <a:ext cx="8018463"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735013" y="7007225"/>
            <a:ext cx="2405062" cy="401638"/>
          </a:xfrm>
          <a:prstGeom prst="rect">
            <a:avLst/>
          </a:prstGeom>
        </p:spPr>
        <p:txBody>
          <a:bodyPr/>
          <a:lstStyle/>
          <a:p>
            <a:endParaRPr lang="en-GB"/>
          </a:p>
        </p:txBody>
      </p:sp>
      <p:sp>
        <p:nvSpPr>
          <p:cNvPr id="5" name="Footer Placeholder 4"/>
          <p:cNvSpPr>
            <a:spLocks noGrp="1"/>
          </p:cNvSpPr>
          <p:nvPr>
            <p:ph type="ftr" sz="quarter" idx="11"/>
          </p:nvPr>
        </p:nvSpPr>
        <p:spPr>
          <a:xfrm>
            <a:off x="735013" y="6964304"/>
            <a:ext cx="3608387" cy="401638"/>
          </a:xfrm>
          <a:prstGeom prst="rect">
            <a:avLst/>
          </a:prstGeom>
        </p:spPr>
        <p:txBody>
          <a:bodyPr/>
          <a:lstStyle/>
          <a:p>
            <a:r>
              <a:rPr lang="en-GB"/>
              <a:t>literacytrust.org.uk</a:t>
            </a:r>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fld id="{A1C4951C-A732-4FE1-A8AE-E2807F926F94}" type="slidenum">
              <a:rPr lang="en-GB" smtClean="0"/>
              <a:t>‹#›</a:t>
            </a:fld>
            <a:endParaRPr lang="en-GB"/>
          </a:p>
        </p:txBody>
      </p:sp>
      <p:sp>
        <p:nvSpPr>
          <p:cNvPr id="8" name="Title Placeholder 1"/>
          <p:cNvSpPr txBox="1">
            <a:spLocks/>
          </p:cNvSpPr>
          <p:nvPr userDrawn="1"/>
        </p:nvSpPr>
        <p:spPr>
          <a:xfrm>
            <a:off x="1553390" y="94515"/>
            <a:ext cx="9221787" cy="14605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en-US"/>
              <a:t>Heading here</a:t>
            </a:r>
            <a:endParaRPr lang="en-GB"/>
          </a:p>
        </p:txBody>
      </p:sp>
    </p:spTree>
    <p:extLst>
      <p:ext uri="{BB962C8B-B14F-4D97-AF65-F5344CB8AC3E}">
        <p14:creationId xmlns:p14="http://schemas.microsoft.com/office/powerpoint/2010/main" val="2897028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Heading here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735013" y="7007225"/>
            <a:ext cx="2405062" cy="401638"/>
          </a:xfrm>
          <a:prstGeom prst="rect">
            <a:avLst/>
          </a:prstGeom>
        </p:spPr>
        <p:txBody>
          <a:bodyPr/>
          <a:lstStyle/>
          <a:p>
            <a:endParaRPr lang="en-GB"/>
          </a:p>
        </p:txBody>
      </p:sp>
      <p:sp>
        <p:nvSpPr>
          <p:cNvPr id="5" name="Footer Placeholder 4"/>
          <p:cNvSpPr>
            <a:spLocks noGrp="1"/>
          </p:cNvSpPr>
          <p:nvPr>
            <p:ph type="ftr" sz="quarter" idx="11"/>
          </p:nvPr>
        </p:nvSpPr>
        <p:spPr>
          <a:xfrm>
            <a:off x="735013" y="6964304"/>
            <a:ext cx="3608387" cy="401638"/>
          </a:xfrm>
          <a:prstGeom prst="rect">
            <a:avLst/>
          </a:prstGeom>
        </p:spPr>
        <p:txBody>
          <a:bodyPr/>
          <a:lstStyle/>
          <a:p>
            <a:r>
              <a:rPr lang="en-GB"/>
              <a:t>literacytrust.org.uk</a:t>
            </a:r>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fld id="{A1C4951C-A732-4FE1-A8AE-E2807F926F94}" type="slidenum">
              <a:rPr lang="en-GB" smtClean="0"/>
              <a:t>‹#›</a:t>
            </a:fld>
            <a:endParaRPr lang="en-GB"/>
          </a:p>
        </p:txBody>
      </p:sp>
    </p:spTree>
    <p:extLst>
      <p:ext uri="{BB962C8B-B14F-4D97-AF65-F5344CB8AC3E}">
        <p14:creationId xmlns:p14="http://schemas.microsoft.com/office/powerpoint/2010/main" val="4058950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30250" y="1884363"/>
            <a:ext cx="9220200" cy="31448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730250" y="5059363"/>
            <a:ext cx="9220200" cy="16525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5013" y="7007225"/>
            <a:ext cx="2405062" cy="401638"/>
          </a:xfrm>
          <a:prstGeom prst="rect">
            <a:avLst/>
          </a:prstGeom>
        </p:spPr>
        <p:txBody>
          <a:bodyPr/>
          <a:lstStyle/>
          <a:p>
            <a:endParaRPr lang="en-GB"/>
          </a:p>
        </p:txBody>
      </p:sp>
      <p:sp>
        <p:nvSpPr>
          <p:cNvPr id="5" name="Footer Placeholder 4"/>
          <p:cNvSpPr>
            <a:spLocks noGrp="1"/>
          </p:cNvSpPr>
          <p:nvPr>
            <p:ph type="ftr" sz="quarter" idx="11"/>
          </p:nvPr>
        </p:nvSpPr>
        <p:spPr>
          <a:xfrm>
            <a:off x="735013" y="6964304"/>
            <a:ext cx="3608387" cy="401638"/>
          </a:xfrm>
          <a:prstGeom prst="rect">
            <a:avLst/>
          </a:prstGeom>
        </p:spPr>
        <p:txBody>
          <a:bodyPr/>
          <a:lstStyle/>
          <a:p>
            <a:r>
              <a:rPr lang="en-GB"/>
              <a:t>literacytrust.org.uk</a:t>
            </a:r>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fld id="{A1C4951C-A732-4FE1-A8AE-E2807F926F94}" type="slidenum">
              <a:rPr lang="en-GB" smtClean="0"/>
              <a:t>‹#›</a:t>
            </a:fld>
            <a:endParaRPr lang="en-GB"/>
          </a:p>
        </p:txBody>
      </p:sp>
      <p:sp>
        <p:nvSpPr>
          <p:cNvPr id="7" name="Title Placeholder 1"/>
          <p:cNvSpPr txBox="1">
            <a:spLocks/>
          </p:cNvSpPr>
          <p:nvPr userDrawn="1"/>
        </p:nvSpPr>
        <p:spPr>
          <a:xfrm>
            <a:off x="1553390" y="94515"/>
            <a:ext cx="9221787" cy="14605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en-US"/>
              <a:t>Heading here</a:t>
            </a:r>
            <a:endParaRPr lang="en-GB"/>
          </a:p>
        </p:txBody>
      </p:sp>
    </p:spTree>
    <p:extLst>
      <p:ext uri="{BB962C8B-B14F-4D97-AF65-F5344CB8AC3E}">
        <p14:creationId xmlns:p14="http://schemas.microsoft.com/office/powerpoint/2010/main" val="3587305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Heading here</a:t>
            </a:r>
            <a:endParaRPr lang="en-GB"/>
          </a:p>
        </p:txBody>
      </p:sp>
      <p:sp>
        <p:nvSpPr>
          <p:cNvPr id="3" name="Content Placeholder 2"/>
          <p:cNvSpPr>
            <a:spLocks noGrp="1"/>
          </p:cNvSpPr>
          <p:nvPr>
            <p:ph sz="half" idx="1"/>
          </p:nvPr>
        </p:nvSpPr>
        <p:spPr>
          <a:xfrm>
            <a:off x="735013" y="2012950"/>
            <a:ext cx="4533900" cy="4795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421313" y="2012950"/>
            <a:ext cx="4535487" cy="4795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735013" y="7007225"/>
            <a:ext cx="2405062" cy="401638"/>
          </a:xfrm>
          <a:prstGeom prst="rect">
            <a:avLst/>
          </a:prstGeom>
        </p:spPr>
        <p:txBody>
          <a:bodyPr/>
          <a:lstStyle/>
          <a:p>
            <a:endParaRPr lang="en-GB"/>
          </a:p>
        </p:txBody>
      </p:sp>
      <p:sp>
        <p:nvSpPr>
          <p:cNvPr id="6" name="Footer Placeholder 5"/>
          <p:cNvSpPr>
            <a:spLocks noGrp="1"/>
          </p:cNvSpPr>
          <p:nvPr>
            <p:ph type="ftr" sz="quarter" idx="11"/>
          </p:nvPr>
        </p:nvSpPr>
        <p:spPr>
          <a:xfrm>
            <a:off x="735013" y="6964304"/>
            <a:ext cx="3608387" cy="401638"/>
          </a:xfrm>
          <a:prstGeom prst="rect">
            <a:avLst/>
          </a:prstGeom>
        </p:spPr>
        <p:txBody>
          <a:bodyPr/>
          <a:lstStyle/>
          <a:p>
            <a:r>
              <a:rPr lang="en-GB"/>
              <a:t>literacytrust.org.uk</a:t>
            </a:r>
          </a:p>
        </p:txBody>
      </p:sp>
      <p:sp>
        <p:nvSpPr>
          <p:cNvPr id="7" name="Slide Number Placeholder 6"/>
          <p:cNvSpPr>
            <a:spLocks noGrp="1"/>
          </p:cNvSpPr>
          <p:nvPr>
            <p:ph type="sldNum" sz="quarter" idx="12"/>
          </p:nvPr>
        </p:nvSpPr>
        <p:spPr>
          <a:xfrm>
            <a:off x="7551738" y="7007225"/>
            <a:ext cx="2405062" cy="401638"/>
          </a:xfrm>
          <a:prstGeom prst="rect">
            <a:avLst/>
          </a:prstGeom>
        </p:spPr>
        <p:txBody>
          <a:bodyPr/>
          <a:lstStyle/>
          <a:p>
            <a:fld id="{A1C4951C-A732-4FE1-A8AE-E2807F926F94}" type="slidenum">
              <a:rPr lang="en-GB" smtClean="0"/>
              <a:t>‹#›</a:t>
            </a:fld>
            <a:endParaRPr lang="en-GB"/>
          </a:p>
        </p:txBody>
      </p:sp>
    </p:spTree>
    <p:extLst>
      <p:ext uri="{BB962C8B-B14F-4D97-AF65-F5344CB8AC3E}">
        <p14:creationId xmlns:p14="http://schemas.microsoft.com/office/powerpoint/2010/main" val="4032972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70025" y="115888"/>
            <a:ext cx="9221788" cy="1460500"/>
          </a:xfrm>
        </p:spPr>
        <p:txBody>
          <a:bodyPr/>
          <a:lstStyle/>
          <a:p>
            <a:r>
              <a:rPr lang="en-US"/>
              <a:t>Heading here</a:t>
            </a:r>
            <a:endParaRPr lang="en-GB"/>
          </a:p>
        </p:txBody>
      </p:sp>
      <p:sp>
        <p:nvSpPr>
          <p:cNvPr id="3" name="Text Placeholder 2"/>
          <p:cNvSpPr>
            <a:spLocks noGrp="1"/>
          </p:cNvSpPr>
          <p:nvPr>
            <p:ph type="body" idx="1"/>
          </p:nvPr>
        </p:nvSpPr>
        <p:spPr>
          <a:xfrm>
            <a:off x="736600" y="1852613"/>
            <a:ext cx="4522788"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36600" y="2760663"/>
            <a:ext cx="4522788" cy="4062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413375" y="1852613"/>
            <a:ext cx="4545013"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413375" y="2760663"/>
            <a:ext cx="4545013" cy="4062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735013" y="7007225"/>
            <a:ext cx="2405062" cy="401638"/>
          </a:xfrm>
          <a:prstGeom prst="rect">
            <a:avLst/>
          </a:prstGeom>
        </p:spPr>
        <p:txBody>
          <a:bodyPr/>
          <a:lstStyle/>
          <a:p>
            <a:endParaRPr lang="en-GB"/>
          </a:p>
        </p:txBody>
      </p:sp>
      <p:sp>
        <p:nvSpPr>
          <p:cNvPr id="8" name="Footer Placeholder 7"/>
          <p:cNvSpPr>
            <a:spLocks noGrp="1"/>
          </p:cNvSpPr>
          <p:nvPr>
            <p:ph type="ftr" sz="quarter" idx="11"/>
          </p:nvPr>
        </p:nvSpPr>
        <p:spPr>
          <a:xfrm>
            <a:off x="735013" y="6964304"/>
            <a:ext cx="3608387" cy="401638"/>
          </a:xfrm>
          <a:prstGeom prst="rect">
            <a:avLst/>
          </a:prstGeom>
        </p:spPr>
        <p:txBody>
          <a:bodyPr/>
          <a:lstStyle/>
          <a:p>
            <a:r>
              <a:rPr lang="en-GB"/>
              <a:t>literacytrust.org.uk</a:t>
            </a:r>
          </a:p>
        </p:txBody>
      </p:sp>
      <p:sp>
        <p:nvSpPr>
          <p:cNvPr id="9" name="Slide Number Placeholder 8"/>
          <p:cNvSpPr>
            <a:spLocks noGrp="1"/>
          </p:cNvSpPr>
          <p:nvPr>
            <p:ph type="sldNum" sz="quarter" idx="12"/>
          </p:nvPr>
        </p:nvSpPr>
        <p:spPr>
          <a:xfrm>
            <a:off x="7551738" y="7007225"/>
            <a:ext cx="2405062" cy="401638"/>
          </a:xfrm>
          <a:prstGeom prst="rect">
            <a:avLst/>
          </a:prstGeom>
        </p:spPr>
        <p:txBody>
          <a:bodyPr/>
          <a:lstStyle/>
          <a:p>
            <a:fld id="{A1C4951C-A732-4FE1-A8AE-E2807F926F94}" type="slidenum">
              <a:rPr lang="en-GB" smtClean="0"/>
              <a:t>‹#›</a:t>
            </a:fld>
            <a:endParaRPr lang="en-GB"/>
          </a:p>
        </p:txBody>
      </p:sp>
    </p:spTree>
    <p:extLst>
      <p:ext uri="{BB962C8B-B14F-4D97-AF65-F5344CB8AC3E}">
        <p14:creationId xmlns:p14="http://schemas.microsoft.com/office/powerpoint/2010/main" val="749107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Heading here</a:t>
            </a:r>
            <a:endParaRPr lang="en-GB"/>
          </a:p>
        </p:txBody>
      </p:sp>
      <p:sp>
        <p:nvSpPr>
          <p:cNvPr id="3" name="Date Placeholder 2"/>
          <p:cNvSpPr>
            <a:spLocks noGrp="1"/>
          </p:cNvSpPr>
          <p:nvPr>
            <p:ph type="dt" sz="half" idx="10"/>
          </p:nvPr>
        </p:nvSpPr>
        <p:spPr>
          <a:xfrm>
            <a:off x="735013" y="7007225"/>
            <a:ext cx="2405062" cy="401638"/>
          </a:xfrm>
          <a:prstGeom prst="rect">
            <a:avLst/>
          </a:prstGeom>
        </p:spPr>
        <p:txBody>
          <a:bodyPr/>
          <a:lstStyle/>
          <a:p>
            <a:endParaRPr lang="en-GB"/>
          </a:p>
        </p:txBody>
      </p:sp>
      <p:sp>
        <p:nvSpPr>
          <p:cNvPr id="4" name="Footer Placeholder 3"/>
          <p:cNvSpPr>
            <a:spLocks noGrp="1"/>
          </p:cNvSpPr>
          <p:nvPr>
            <p:ph type="ftr" sz="quarter" idx="11"/>
          </p:nvPr>
        </p:nvSpPr>
        <p:spPr>
          <a:xfrm>
            <a:off x="735013" y="6964304"/>
            <a:ext cx="3608387" cy="401638"/>
          </a:xfrm>
          <a:prstGeom prst="rect">
            <a:avLst/>
          </a:prstGeom>
        </p:spPr>
        <p:txBody>
          <a:bodyPr/>
          <a:lstStyle/>
          <a:p>
            <a:r>
              <a:rPr lang="en-GB"/>
              <a:t>literacytrust.org.uk</a:t>
            </a:r>
          </a:p>
        </p:txBody>
      </p:sp>
      <p:sp>
        <p:nvSpPr>
          <p:cNvPr id="5" name="Slide Number Placeholder 4"/>
          <p:cNvSpPr>
            <a:spLocks noGrp="1"/>
          </p:cNvSpPr>
          <p:nvPr>
            <p:ph type="sldNum" sz="quarter" idx="12"/>
          </p:nvPr>
        </p:nvSpPr>
        <p:spPr>
          <a:xfrm>
            <a:off x="7551738" y="7007225"/>
            <a:ext cx="2405062" cy="401638"/>
          </a:xfrm>
          <a:prstGeom prst="rect">
            <a:avLst/>
          </a:prstGeom>
        </p:spPr>
        <p:txBody>
          <a:bodyPr/>
          <a:lstStyle/>
          <a:p>
            <a:fld id="{A1C4951C-A732-4FE1-A8AE-E2807F926F94}" type="slidenum">
              <a:rPr lang="en-GB" smtClean="0"/>
              <a:t>‹#›</a:t>
            </a:fld>
            <a:endParaRPr lang="en-GB"/>
          </a:p>
        </p:txBody>
      </p:sp>
    </p:spTree>
    <p:extLst>
      <p:ext uri="{BB962C8B-B14F-4D97-AF65-F5344CB8AC3E}">
        <p14:creationId xmlns:p14="http://schemas.microsoft.com/office/powerpoint/2010/main" val="1825480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5013" y="7007225"/>
            <a:ext cx="2405062" cy="401638"/>
          </a:xfrm>
          <a:prstGeom prst="rect">
            <a:avLst/>
          </a:prstGeom>
        </p:spPr>
        <p:txBody>
          <a:bodyPr/>
          <a:lstStyle/>
          <a:p>
            <a:endParaRPr lang="en-GB"/>
          </a:p>
        </p:txBody>
      </p:sp>
      <p:sp>
        <p:nvSpPr>
          <p:cNvPr id="3" name="Footer Placeholder 2"/>
          <p:cNvSpPr>
            <a:spLocks noGrp="1"/>
          </p:cNvSpPr>
          <p:nvPr>
            <p:ph type="ftr" sz="quarter" idx="11"/>
          </p:nvPr>
        </p:nvSpPr>
        <p:spPr>
          <a:xfrm>
            <a:off x="735013" y="6964304"/>
            <a:ext cx="3608387" cy="401638"/>
          </a:xfrm>
          <a:prstGeom prst="rect">
            <a:avLst/>
          </a:prstGeom>
        </p:spPr>
        <p:txBody>
          <a:bodyPr/>
          <a:lstStyle/>
          <a:p>
            <a:r>
              <a:rPr lang="en-GB"/>
              <a:t>literacytrust.org.uk</a:t>
            </a:r>
          </a:p>
        </p:txBody>
      </p:sp>
      <p:sp>
        <p:nvSpPr>
          <p:cNvPr id="4" name="Slide Number Placeholder 3"/>
          <p:cNvSpPr>
            <a:spLocks noGrp="1"/>
          </p:cNvSpPr>
          <p:nvPr>
            <p:ph type="sldNum" sz="quarter" idx="12"/>
          </p:nvPr>
        </p:nvSpPr>
        <p:spPr>
          <a:xfrm>
            <a:off x="7551738" y="7007225"/>
            <a:ext cx="2405062" cy="401638"/>
          </a:xfrm>
          <a:prstGeom prst="rect">
            <a:avLst/>
          </a:prstGeom>
        </p:spPr>
        <p:txBody>
          <a:bodyPr/>
          <a:lstStyle/>
          <a:p>
            <a:fld id="{A1C4951C-A732-4FE1-A8AE-E2807F926F94}" type="slidenum">
              <a:rPr lang="en-GB" smtClean="0"/>
              <a:t>‹#›</a:t>
            </a:fld>
            <a:endParaRPr lang="en-GB"/>
          </a:p>
        </p:txBody>
      </p:sp>
    </p:spTree>
    <p:extLst>
      <p:ext uri="{BB962C8B-B14F-4D97-AF65-F5344CB8AC3E}">
        <p14:creationId xmlns:p14="http://schemas.microsoft.com/office/powerpoint/2010/main" val="428954028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Title 1"/>
          <p:cNvSpPr txBox="1">
            <a:spLocks/>
          </p:cNvSpPr>
          <p:nvPr userDrawn="1"/>
        </p:nvSpPr>
        <p:spPr>
          <a:xfrm>
            <a:off x="1596887" y="-94708"/>
            <a:ext cx="8359864" cy="1219200"/>
          </a:xfrm>
          <a:prstGeom prst="rect">
            <a:avLst/>
          </a:prstGeom>
        </p:spPr>
        <p:txBody>
          <a:bodyPr anchor="b">
            <a:normAutofit/>
          </a:bodyPr>
          <a:lstStyle>
            <a:lvl1pPr algn="l" defTabSz="1007943" rtl="0" eaLnBrk="1" latinLnBrk="0" hangingPunct="1">
              <a:lnSpc>
                <a:spcPct val="90000"/>
              </a:lnSpc>
              <a:spcBef>
                <a:spcPct val="0"/>
              </a:spcBef>
              <a:buNone/>
              <a:defRPr sz="4400" b="1" kern="1200" spc="100" baseline="0">
                <a:solidFill>
                  <a:schemeClr val="bg1"/>
                </a:solidFill>
                <a:latin typeface="+mn-lt"/>
                <a:ea typeface="+mj-ea"/>
                <a:cs typeface="+mj-cs"/>
              </a:defRPr>
            </a:lvl1pPr>
          </a:lstStyle>
          <a:p>
            <a:r>
              <a:rPr lang="en-US"/>
              <a:t>Heading here</a:t>
            </a:r>
          </a:p>
        </p:txBody>
      </p:sp>
      <p:sp>
        <p:nvSpPr>
          <p:cNvPr id="9" name="TextBox 8"/>
          <p:cNvSpPr txBox="1"/>
          <p:nvPr userDrawn="1"/>
        </p:nvSpPr>
        <p:spPr>
          <a:xfrm>
            <a:off x="9811280" y="7006700"/>
            <a:ext cx="880533" cy="369332"/>
          </a:xfrm>
          <a:prstGeom prst="rect">
            <a:avLst/>
          </a:prstGeom>
          <a:noFill/>
        </p:spPr>
        <p:txBody>
          <a:bodyPr wrap="square" rtlCol="0">
            <a:spAutoFit/>
          </a:bodyPr>
          <a:lstStyle/>
          <a:p>
            <a:fld id="{B5596399-3C9C-4D66-8F3B-BD15D0F6C26E}" type="slidenum">
              <a:rPr lang="en-GB" smtClean="0"/>
              <a:t>‹#›</a:t>
            </a:fld>
            <a:endParaRPr lang="en-GB"/>
          </a:p>
        </p:txBody>
      </p:sp>
    </p:spTree>
    <p:extLst>
      <p:ext uri="{BB962C8B-B14F-4D97-AF65-F5344CB8AC3E}">
        <p14:creationId xmlns:p14="http://schemas.microsoft.com/office/powerpoint/2010/main" val="1640386751"/>
      </p:ext>
    </p:extLst>
  </p:cSld>
  <p:clrMap bg1="lt1" tx1="dk1" bg2="lt2" tx2="dk2" accent1="accent1" accent2="accent2" accent3="accent3" accent4="accent4" accent5="accent5" accent6="accent6" hlink="hlink" folHlink="folHlink"/>
  <p:sldLayoutIdLst>
    <p:sldLayoutId id="2147483661" r:id="rId1"/>
  </p:sldLayoutIdLst>
  <p:hf sldNum="0" hdr="0" ftr="0" dt="0"/>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35013" y="2012950"/>
            <a:ext cx="9221787" cy="4795838"/>
          </a:xfrm>
          <a:prstGeom prst="rect">
            <a:avLst/>
          </a:prstGeom>
        </p:spPr>
        <p:txBody>
          <a:bodyPr vert="horz" lIns="91440" tIns="45720" rIns="91440" bIns="45720" rtlCol="0">
            <a:normAutofit/>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p:cNvSpPr/>
          <p:nvPr userDrawn="1"/>
        </p:nvSpPr>
        <p:spPr>
          <a:xfrm>
            <a:off x="0" y="-94708"/>
            <a:ext cx="10691813" cy="1550504"/>
          </a:xfrm>
          <a:prstGeom prst="rect">
            <a:avLst/>
          </a:prstGeom>
          <a:solidFill>
            <a:srgbClr val="E94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1553390" y="94515"/>
            <a:ext cx="9221787" cy="1460500"/>
          </a:xfrm>
          <a:prstGeom prst="rect">
            <a:avLst/>
          </a:prstGeom>
        </p:spPr>
        <p:txBody>
          <a:bodyPr vert="horz" lIns="91440" tIns="45720" rIns="91440" bIns="45720" rtlCol="0" anchor="ctr">
            <a:normAutofit/>
          </a:bodyPr>
          <a:lstStyle/>
          <a:p>
            <a:r>
              <a:rPr lang="en-US"/>
              <a:t>Heading here</a:t>
            </a:r>
            <a:endParaRPr lang="en-GB"/>
          </a:p>
        </p:txBody>
      </p:sp>
    </p:spTree>
    <p:extLst>
      <p:ext uri="{BB962C8B-B14F-4D97-AF65-F5344CB8AC3E}">
        <p14:creationId xmlns:p14="http://schemas.microsoft.com/office/powerpoint/2010/main" val="526264542"/>
      </p:ext>
    </p:extLst>
  </p:cSld>
  <p:clrMap bg1="lt1" tx1="dk1" bg2="lt2" tx2="dk2" accent1="accent1" accent2="accent2" accent3="accent3" accent4="accent4" accent5="accent5" accent6="accent6" hlink="hlink" folHlink="folHlink"/>
  <p:sldLayoutIdLst>
    <p:sldLayoutId id="2147483663" r:id="rId1"/>
    <p:sldLayoutId id="2147483665" r:id="rId2"/>
    <p:sldLayoutId id="2147483666" r:id="rId3"/>
    <p:sldLayoutId id="2147483667" r:id="rId4"/>
    <p:sldLayoutId id="2147483668" r:id="rId5"/>
    <p:sldLayoutId id="2147483669" r:id="rId6"/>
    <p:sldLayoutId id="2147483670" r:id="rId7"/>
    <p:sldLayoutId id="2147483671" r:id="rId8"/>
    <p:sldLayoutId id="2147483673" r:id="rId9"/>
    <p:sldLayoutId id="2147483674" r:id="rId10"/>
  </p:sldLayoutIdLst>
  <p:hf sldNum="0" hdr="0" ftr="0" dt="0"/>
  <p:txStyles>
    <p:title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aNZAIP79VCY"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hyperlink" Target="https://www.bbcgoodfood.com/recipes/rice-and-peas" TargetMode="External"/><Relationship Id="rId7"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youtu.be/J7d5Gi2yweM" TargetMode="External"/><Relationship Id="rId5" Type="http://schemas.openxmlformats.org/officeDocument/2006/relationships/image" Target="../media/image31.jpe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1.jpeg"/><Relationship Id="rId5" Type="http://schemas.openxmlformats.org/officeDocument/2006/relationships/image" Target="../media/image40.jpeg"/><Relationship Id="rId10" Type="http://schemas.openxmlformats.org/officeDocument/2006/relationships/image" Target="../media/image45.jpeg"/><Relationship Id="rId4" Type="http://schemas.openxmlformats.org/officeDocument/2006/relationships/image" Target="../media/image39.jpeg"/><Relationship Id="rId9" Type="http://schemas.openxmlformats.org/officeDocument/2006/relationships/image" Target="../media/image44.jpeg"/></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hyperlink" Target="https://www.islingtongazette.co.uk/lifestyle/21226691.black-art-gallery-small-space-finsbury-park-proved-seminal-bringing-diversity-uk-art-scene/"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1.xml"/><Relationship Id="rId5" Type="http://schemas.openxmlformats.org/officeDocument/2006/relationships/hyperlink" Target="https://www.sadlerswells.com/well-seasoned-celebrating-black-dance/" TargetMode="External"/><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cpzpk7kB9Vw"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22.xml.rels><?xml version="1.0" encoding="UTF-8" standalone="yes"?>
<Relationships xmlns="http://schemas.openxmlformats.org/package/2006/relationships"><Relationship Id="rId3" Type="http://schemas.openxmlformats.org/officeDocument/2006/relationships/hyperlink" Target="https://literacytrust.org.uk/resources/black-british-book-map/" TargetMode="External"/><Relationship Id="rId2" Type="http://schemas.openxmlformats.org/officeDocument/2006/relationships/image" Target="../media/image52.png"/><Relationship Id="rId1" Type="http://schemas.openxmlformats.org/officeDocument/2006/relationships/slideLayout" Target="../slideLayouts/slideLayout1.xml"/><Relationship Id="rId5" Type="http://schemas.openxmlformats.org/officeDocument/2006/relationships/image" Target="../media/image54.jpeg"/><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84200"/>
            <a:ext cx="10699934" cy="6337300"/>
          </a:xfrm>
          <a:prstGeom prst="rect">
            <a:avLst/>
          </a:prstGeom>
        </p:spPr>
      </p:pic>
    </p:spTree>
    <p:extLst>
      <p:ext uri="{BB962C8B-B14F-4D97-AF65-F5344CB8AC3E}">
        <p14:creationId xmlns:p14="http://schemas.microsoft.com/office/powerpoint/2010/main" val="3994580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24731" y="1907993"/>
            <a:ext cx="5718593" cy="4184799"/>
          </a:xfrm>
        </p:spPr>
        <p:txBody>
          <a:bodyPr>
            <a:normAutofit/>
          </a:bodyPr>
          <a:lstStyle/>
          <a:p>
            <a:pPr marL="0" indent="0">
              <a:buNone/>
            </a:pPr>
            <a:r>
              <a:rPr lang="en-GB" dirty="0">
                <a:solidFill>
                  <a:srgbClr val="41468C"/>
                </a:solidFill>
              </a:rPr>
              <a:t>On Donegal Street, you will spot Elizabeth Garett Anderson School. </a:t>
            </a:r>
          </a:p>
          <a:p>
            <a:pPr marL="0" indent="0">
              <a:buNone/>
            </a:pPr>
            <a:r>
              <a:rPr lang="en-GB" dirty="0">
                <a:solidFill>
                  <a:srgbClr val="41468C"/>
                </a:solidFill>
              </a:rPr>
              <a:t>This school has been visited twice by a lady who was married to the first African American President of the USA. Can you guess who it is?</a:t>
            </a:r>
          </a:p>
          <a:p>
            <a:pPr marL="0" indent="0">
              <a:buNone/>
            </a:pPr>
            <a:r>
              <a:rPr lang="en-GB" dirty="0">
                <a:solidFill>
                  <a:srgbClr val="41468C"/>
                </a:solidFill>
              </a:rPr>
              <a:t>Over 50 languages are spoken by pupils at EGA. The First Lady said that their multilingualism and ability to adapt to different cultures means that they are ‘full of courage’.</a:t>
            </a:r>
          </a:p>
        </p:txBody>
      </p:sp>
      <p:pic>
        <p:nvPicPr>
          <p:cNvPr id="4098" name="Picture 2" descr="Photo: First Lady Michelle Obama poses with students from Elizabeth Garrett  Anderson School - LON2011052525 - UPI.com"/>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436779" y="1907993"/>
            <a:ext cx="4183595" cy="4597582"/>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6071019" y="1528356"/>
            <a:ext cx="731520" cy="759274"/>
          </a:xfrm>
          <a:prstGeom prst="ellipse">
            <a:avLst/>
          </a:prstGeom>
          <a:solidFill>
            <a:srgbClr val="E94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t>3</a:t>
            </a:r>
            <a:endParaRPr lang="en-GB" b="1" dirty="0"/>
          </a:p>
        </p:txBody>
      </p:sp>
    </p:spTree>
    <p:extLst>
      <p:ext uri="{BB962C8B-B14F-4D97-AF65-F5344CB8AC3E}">
        <p14:creationId xmlns:p14="http://schemas.microsoft.com/office/powerpoint/2010/main" val="851163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70727" y="1574317"/>
            <a:ext cx="6697964" cy="437363"/>
          </a:xfrm>
        </p:spPr>
        <p:txBody>
          <a:bodyPr>
            <a:normAutofit/>
          </a:bodyPr>
          <a:lstStyle/>
          <a:p>
            <a:pPr marL="0" indent="0">
              <a:buNone/>
            </a:pPr>
            <a:r>
              <a:rPr lang="en-GB" dirty="0">
                <a:solidFill>
                  <a:srgbClr val="41468C"/>
                </a:solidFill>
              </a:rPr>
              <a:t>Watch this speech from Michelle Obama.</a:t>
            </a:r>
          </a:p>
          <a:p>
            <a:pPr marL="0" indent="0">
              <a:buNone/>
            </a:pPr>
            <a:endParaRPr lang="en-GB" dirty="0">
              <a:solidFill>
                <a:srgbClr val="41468C"/>
              </a:solidFill>
            </a:endParaRPr>
          </a:p>
          <a:p>
            <a:pPr marL="0" indent="0">
              <a:buNone/>
            </a:pPr>
            <a:endParaRPr lang="en-GB" dirty="0">
              <a:solidFill>
                <a:srgbClr val="41468C"/>
              </a:solidFill>
            </a:endParaRPr>
          </a:p>
          <a:p>
            <a:pPr marL="0" indent="0">
              <a:buNone/>
            </a:pPr>
            <a:endParaRPr lang="en-GB" dirty="0">
              <a:solidFill>
                <a:srgbClr val="41468C"/>
              </a:solidFill>
            </a:endParaRPr>
          </a:p>
          <a:p>
            <a:pPr marL="0" indent="0">
              <a:buNone/>
            </a:pPr>
            <a:endParaRPr lang="en-GB" dirty="0">
              <a:solidFill>
                <a:srgbClr val="41468C"/>
              </a:solidFill>
            </a:endParaRPr>
          </a:p>
          <a:p>
            <a:pPr marL="0" indent="0">
              <a:buNone/>
            </a:pPr>
            <a:endParaRPr lang="en-GB" dirty="0">
              <a:solidFill>
                <a:srgbClr val="41468C"/>
              </a:solidFill>
            </a:endParaRPr>
          </a:p>
          <a:p>
            <a:pPr marL="0" indent="0">
              <a:buNone/>
            </a:pPr>
            <a:endParaRPr lang="en-GB" dirty="0">
              <a:solidFill>
                <a:srgbClr val="41468C"/>
              </a:solidFill>
            </a:endParaRPr>
          </a:p>
          <a:p>
            <a:pPr marL="0" indent="0">
              <a:buNone/>
            </a:pPr>
            <a:endParaRPr lang="en-GB" dirty="0">
              <a:solidFill>
                <a:srgbClr val="41468C"/>
              </a:solidFill>
            </a:endParaRPr>
          </a:p>
        </p:txBody>
      </p:sp>
      <p:sp>
        <p:nvSpPr>
          <p:cNvPr id="4" name="Rounded Rectangle 3"/>
          <p:cNvSpPr/>
          <p:nvPr/>
        </p:nvSpPr>
        <p:spPr>
          <a:xfrm>
            <a:off x="1439917" y="5302635"/>
            <a:ext cx="8683675" cy="1472664"/>
          </a:xfrm>
          <a:prstGeom prst="roundRect">
            <a:avLst/>
          </a:prstGeom>
          <a:solidFill>
            <a:srgbClr val="826C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t>Who is an inspiring woman in your life? It could be a friend or family member, someone famous or someone from history.</a:t>
            </a:r>
          </a:p>
          <a:p>
            <a:endParaRPr lang="en-GB" sz="2000" dirty="0"/>
          </a:p>
          <a:p>
            <a:r>
              <a:rPr lang="en-GB" sz="2000" dirty="0"/>
              <a:t>Write a speech to your class about this person and how they have inspired you.</a:t>
            </a:r>
          </a:p>
        </p:txBody>
      </p:sp>
      <p:sp>
        <p:nvSpPr>
          <p:cNvPr id="7" name="Rectangle 6"/>
          <p:cNvSpPr/>
          <p:nvPr/>
        </p:nvSpPr>
        <p:spPr>
          <a:xfrm>
            <a:off x="5425454" y="2011680"/>
            <a:ext cx="5178391" cy="3046988"/>
          </a:xfrm>
          <a:prstGeom prst="rect">
            <a:avLst/>
          </a:prstGeom>
        </p:spPr>
        <p:txBody>
          <a:bodyPr wrap="square">
            <a:spAutoFit/>
          </a:bodyPr>
          <a:lstStyle/>
          <a:p>
            <a:r>
              <a:rPr lang="en-GB" sz="2400" dirty="0">
                <a:solidFill>
                  <a:srgbClr val="41468C"/>
                </a:solidFill>
              </a:rPr>
              <a:t>Speeches often include:</a:t>
            </a:r>
          </a:p>
          <a:p>
            <a:pPr marL="285750" indent="-285750">
              <a:buFont typeface="Arial" panose="020B0604020202020204" pitchFamily="34" charset="0"/>
              <a:buChar char="•"/>
            </a:pPr>
            <a:r>
              <a:rPr lang="en-GB" sz="2400" dirty="0">
                <a:solidFill>
                  <a:srgbClr val="41468C"/>
                </a:solidFill>
              </a:rPr>
              <a:t>Stories or anecdotes, e.g. “I remember when…”</a:t>
            </a:r>
          </a:p>
          <a:p>
            <a:pPr marL="285750" indent="-285750">
              <a:buFont typeface="Arial" panose="020B0604020202020204" pitchFamily="34" charset="0"/>
              <a:buChar char="•"/>
            </a:pPr>
            <a:r>
              <a:rPr lang="en-GB" sz="2400" dirty="0">
                <a:solidFill>
                  <a:srgbClr val="41468C"/>
                </a:solidFill>
              </a:rPr>
              <a:t>Lists of three, e.g. “Michelle is brave, strong, and kind.”</a:t>
            </a:r>
          </a:p>
          <a:p>
            <a:pPr marL="285750" indent="-285750">
              <a:buFont typeface="Arial" panose="020B0604020202020204" pitchFamily="34" charset="0"/>
              <a:buChar char="•"/>
            </a:pPr>
            <a:r>
              <a:rPr lang="en-GB" sz="2400" dirty="0">
                <a:solidFill>
                  <a:srgbClr val="41468C"/>
                </a:solidFill>
              </a:rPr>
              <a:t>An inspiring final line that packs a punch</a:t>
            </a:r>
          </a:p>
          <a:p>
            <a:pPr marL="285750" indent="-285750">
              <a:buFont typeface="Arial" panose="020B0604020202020204" pitchFamily="34" charset="0"/>
              <a:buChar char="•"/>
            </a:pPr>
            <a:r>
              <a:rPr lang="en-GB" sz="2400" dirty="0">
                <a:solidFill>
                  <a:srgbClr val="41468C"/>
                </a:solidFill>
              </a:rPr>
              <a:t>Rhetorical questions</a:t>
            </a:r>
          </a:p>
        </p:txBody>
      </p:sp>
      <p:pic>
        <p:nvPicPr>
          <p:cNvPr id="8" name="Picture 7">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8628" y="2172382"/>
            <a:ext cx="4423886" cy="2507382"/>
          </a:xfrm>
          <a:prstGeom prst="rect">
            <a:avLst/>
          </a:prstGeom>
        </p:spPr>
      </p:pic>
    </p:spTree>
    <p:extLst>
      <p:ext uri="{BB962C8B-B14F-4D97-AF65-F5344CB8AC3E}">
        <p14:creationId xmlns:p14="http://schemas.microsoft.com/office/powerpoint/2010/main" val="2537380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40933" y="1538863"/>
            <a:ext cx="5174407" cy="2588609"/>
          </a:xfrm>
        </p:spPr>
        <p:txBody>
          <a:bodyPr>
            <a:noAutofit/>
          </a:bodyPr>
          <a:lstStyle/>
          <a:p>
            <a:pPr marL="0" indent="0">
              <a:buNone/>
            </a:pPr>
            <a:r>
              <a:rPr lang="en-GB" dirty="0">
                <a:solidFill>
                  <a:srgbClr val="41468C"/>
                </a:solidFill>
              </a:rPr>
              <a:t>If you walked 15 minutes to the </a:t>
            </a:r>
            <a:r>
              <a:rPr lang="en-GB" dirty="0" smtClean="0">
                <a:solidFill>
                  <a:srgbClr val="41468C"/>
                </a:solidFill>
              </a:rPr>
              <a:t>North West, </a:t>
            </a:r>
            <a:r>
              <a:rPr lang="en-GB" dirty="0">
                <a:solidFill>
                  <a:srgbClr val="41468C"/>
                </a:solidFill>
              </a:rPr>
              <a:t>you would discover the </a:t>
            </a:r>
            <a:r>
              <a:rPr lang="en-GB" dirty="0" err="1">
                <a:solidFill>
                  <a:srgbClr val="41468C"/>
                </a:solidFill>
              </a:rPr>
              <a:t>Keskidee</a:t>
            </a:r>
            <a:r>
              <a:rPr lang="en-GB" dirty="0">
                <a:solidFill>
                  <a:srgbClr val="41468C"/>
                </a:solidFill>
              </a:rPr>
              <a:t> Centre where Bob Marley filmed </a:t>
            </a:r>
            <a:r>
              <a:rPr lang="en-GB" i="1" dirty="0">
                <a:solidFill>
                  <a:srgbClr val="41468C"/>
                </a:solidFill>
              </a:rPr>
              <a:t>Is This Love? </a:t>
            </a:r>
          </a:p>
          <a:p>
            <a:pPr marL="0" indent="0">
              <a:buNone/>
            </a:pPr>
            <a:r>
              <a:rPr lang="en-GB" dirty="0">
                <a:solidFill>
                  <a:srgbClr val="41468C"/>
                </a:solidFill>
              </a:rPr>
              <a:t>It was the Black community’s first arts centre in the UK and popular for </a:t>
            </a:r>
            <a:r>
              <a:rPr lang="en-GB" dirty="0" err="1">
                <a:solidFill>
                  <a:srgbClr val="41468C"/>
                </a:solidFill>
              </a:rPr>
              <a:t>AfroCaribbean</a:t>
            </a:r>
            <a:r>
              <a:rPr lang="en-GB" dirty="0">
                <a:solidFill>
                  <a:srgbClr val="41468C"/>
                </a:solidFill>
              </a:rPr>
              <a:t> art, but was destroyed in a fire in 2012.</a:t>
            </a:r>
          </a:p>
          <a:p>
            <a:pPr marL="0" indent="0">
              <a:buNone/>
            </a:pPr>
            <a:r>
              <a:rPr lang="en-GB" dirty="0">
                <a:solidFill>
                  <a:srgbClr val="41468C"/>
                </a:solidFill>
              </a:rPr>
              <a:t>The </a:t>
            </a:r>
            <a:r>
              <a:rPr lang="en-GB" dirty="0" err="1">
                <a:solidFill>
                  <a:srgbClr val="41468C"/>
                </a:solidFill>
              </a:rPr>
              <a:t>Keskidee</a:t>
            </a:r>
            <a:r>
              <a:rPr lang="en-GB" dirty="0">
                <a:solidFill>
                  <a:srgbClr val="41468C"/>
                </a:solidFill>
              </a:rPr>
              <a:t> Centre also taught cooking, painting and literacy classes.</a:t>
            </a:r>
          </a:p>
          <a:p>
            <a:pPr marL="0" indent="0">
              <a:buNone/>
            </a:pPr>
            <a:endParaRPr lang="en-GB" dirty="0">
              <a:solidFill>
                <a:srgbClr val="41468C"/>
              </a:solidFill>
            </a:endParaRPr>
          </a:p>
        </p:txBody>
      </p:sp>
      <p:sp>
        <p:nvSpPr>
          <p:cNvPr id="6" name="Rounded Rectangle 5"/>
          <p:cNvSpPr/>
          <p:nvPr/>
        </p:nvSpPr>
        <p:spPr>
          <a:xfrm>
            <a:off x="1603093" y="5233995"/>
            <a:ext cx="6564678" cy="1608441"/>
          </a:xfrm>
          <a:prstGeom prst="roundRect">
            <a:avLst/>
          </a:prstGeom>
          <a:solidFill>
            <a:srgbClr val="826C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Check out this recipe for rice and peas, a classic dish from Jamaica, Bob Marley’s home country: </a:t>
            </a:r>
            <a:r>
              <a:rPr lang="en-GB" dirty="0">
                <a:hlinkClick r:id="rId3"/>
              </a:rPr>
              <a:t>https://</a:t>
            </a:r>
            <a:r>
              <a:rPr lang="en-GB" dirty="0" smtClean="0">
                <a:hlinkClick r:id="rId3"/>
              </a:rPr>
              <a:t>www.bbcgoodfood.com/recipes/rice-and-peas</a:t>
            </a:r>
            <a:endParaRPr lang="en-GB" dirty="0"/>
          </a:p>
          <a:p>
            <a:r>
              <a:rPr lang="en-GB" dirty="0"/>
              <a:t>If you were to pass on a favourite family recipe, what would it be? Try writing your own recipe.</a:t>
            </a:r>
          </a:p>
        </p:txBody>
      </p:sp>
      <p:pic>
        <p:nvPicPr>
          <p:cNvPr id="2052" name="Picture 4" descr="The Keskidee : London Remembers, Aiming to capture all memorials in Londo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79303" y="1124587"/>
            <a:ext cx="2998329" cy="300288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ob Marley: 50 Greatest Songs – Rolling Ston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152598" y="1504224"/>
            <a:ext cx="2346464" cy="156430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ice &amp; peas served in a bowl"/>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557842" y="5032567"/>
            <a:ext cx="1990857" cy="1809869"/>
          </a:xfrm>
          <a:prstGeom prst="rect">
            <a:avLst/>
          </a:prstGeom>
          <a:noFill/>
          <a:extLst>
            <a:ext uri="{909E8E84-426E-40DD-AFC4-6F175D3DCCD1}">
              <a14:hiddenFill xmlns:a14="http://schemas.microsoft.com/office/drawing/2010/main">
                <a:solidFill>
                  <a:srgbClr val="FFFFFF"/>
                </a:solidFill>
              </a14:hiddenFill>
            </a:ext>
          </a:extLst>
        </p:spPr>
      </p:pic>
      <p:sp>
        <p:nvSpPr>
          <p:cNvPr id="11" name="Oval 10"/>
          <p:cNvSpPr/>
          <p:nvPr/>
        </p:nvSpPr>
        <p:spPr>
          <a:xfrm>
            <a:off x="4885432" y="744950"/>
            <a:ext cx="731520" cy="759274"/>
          </a:xfrm>
          <a:prstGeom prst="ellipse">
            <a:avLst/>
          </a:prstGeom>
          <a:solidFill>
            <a:srgbClr val="E94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t>4</a:t>
            </a:r>
            <a:endParaRPr lang="en-GB" b="1" dirty="0"/>
          </a:p>
        </p:txBody>
      </p:sp>
      <p:pic>
        <p:nvPicPr>
          <p:cNvPr id="1026" name="Picture 2" descr="The Keskidee : London Remembers, Aiming to capture all memorials in London"/>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700956" y="3198235"/>
            <a:ext cx="1704630" cy="1704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331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93976" y="1527855"/>
            <a:ext cx="6021301" cy="1762132"/>
          </a:xfrm>
        </p:spPr>
        <p:txBody>
          <a:bodyPr/>
          <a:lstStyle/>
          <a:p>
            <a:pPr marL="0" indent="0">
              <a:buNone/>
            </a:pPr>
            <a:r>
              <a:rPr lang="en-GB" dirty="0">
                <a:solidFill>
                  <a:srgbClr val="41468C"/>
                </a:solidFill>
              </a:rPr>
              <a:t>This building is student rooms for The School of Oriental and African Studies.</a:t>
            </a:r>
          </a:p>
          <a:p>
            <a:pPr marL="0" indent="0">
              <a:buNone/>
            </a:pPr>
            <a:r>
              <a:rPr lang="en-GB" dirty="0">
                <a:solidFill>
                  <a:srgbClr val="41468C"/>
                </a:solidFill>
              </a:rPr>
              <a:t>It’s named after singer, actor and activist Paul Robeson. </a:t>
            </a: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681037" y="1553742"/>
            <a:ext cx="3733800" cy="3144837"/>
          </a:xfrm>
          <a:prstGeom prst="rect">
            <a:avLst/>
          </a:prstGeom>
        </p:spPr>
      </p:pic>
      <p:sp>
        <p:nvSpPr>
          <p:cNvPr id="8" name="Oval 7"/>
          <p:cNvSpPr/>
          <p:nvPr/>
        </p:nvSpPr>
        <p:spPr>
          <a:xfrm>
            <a:off x="6315277" y="1174105"/>
            <a:ext cx="731520" cy="759274"/>
          </a:xfrm>
          <a:prstGeom prst="ellipse">
            <a:avLst/>
          </a:prstGeom>
          <a:solidFill>
            <a:srgbClr val="E94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t>5</a:t>
            </a:r>
            <a:endParaRPr lang="en-GB" b="1" dirty="0"/>
          </a:p>
        </p:txBody>
      </p:sp>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7858716" y="4386593"/>
            <a:ext cx="2232380" cy="2234497"/>
          </a:xfrm>
          <a:prstGeom prst="rect">
            <a:avLst/>
          </a:prstGeom>
        </p:spPr>
      </p:pic>
      <p:pic>
        <p:nvPicPr>
          <p:cNvPr id="3076" name="Picture 4" descr="Paul Robeson - Wikipedia"/>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91409" y="3473650"/>
            <a:ext cx="2523835" cy="314638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22614" y="3195517"/>
            <a:ext cx="4238949" cy="2308324"/>
          </a:xfrm>
          <a:prstGeom prst="rect">
            <a:avLst/>
          </a:prstGeom>
        </p:spPr>
        <p:txBody>
          <a:bodyPr wrap="square">
            <a:spAutoFit/>
          </a:bodyPr>
          <a:lstStyle/>
          <a:p>
            <a:r>
              <a:rPr lang="en-GB" sz="2400" dirty="0">
                <a:solidFill>
                  <a:srgbClr val="41468C"/>
                </a:solidFill>
              </a:rPr>
              <a:t>He was the first Black person to star as Othello in the Shakespeare play since 1860, could sing in 20 languages, and played a big part in the civil rights movement.</a:t>
            </a:r>
          </a:p>
        </p:txBody>
      </p:sp>
      <p:sp>
        <p:nvSpPr>
          <p:cNvPr id="9" name="Rounded Rectangle 8"/>
          <p:cNvSpPr/>
          <p:nvPr/>
        </p:nvSpPr>
        <p:spPr>
          <a:xfrm>
            <a:off x="1578384" y="5644143"/>
            <a:ext cx="4033894" cy="1028699"/>
          </a:xfrm>
          <a:prstGeom prst="roundRect">
            <a:avLst/>
          </a:prstGeom>
          <a:solidFill>
            <a:srgbClr val="826C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Do you know any songs in other languages? Teach them to each other!</a:t>
            </a:r>
          </a:p>
        </p:txBody>
      </p:sp>
      <p:sp>
        <p:nvSpPr>
          <p:cNvPr id="5" name="Rounded Rectangle 4"/>
          <p:cNvSpPr/>
          <p:nvPr/>
        </p:nvSpPr>
        <p:spPr>
          <a:xfrm>
            <a:off x="6533147" y="5739063"/>
            <a:ext cx="2923674" cy="986590"/>
          </a:xfrm>
          <a:prstGeom prst="roundRect">
            <a:avLst/>
          </a:prstGeom>
          <a:solidFill>
            <a:schemeClr val="bg1"/>
          </a:solidFill>
          <a:ln w="19050">
            <a:solidFill>
              <a:srgbClr val="826C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hlinkClick r:id="rId6"/>
              </a:rPr>
              <a:t>Listen to Paul Robeson sing Amazing Grace here</a:t>
            </a:r>
            <a:endParaRPr lang="en-GB" dirty="0"/>
          </a:p>
        </p:txBody>
      </p:sp>
    </p:spTree>
    <p:extLst>
      <p:ext uri="{BB962C8B-B14F-4D97-AF65-F5344CB8AC3E}">
        <p14:creationId xmlns:p14="http://schemas.microsoft.com/office/powerpoint/2010/main" val="2822115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755707" y="1652664"/>
            <a:ext cx="4220094" cy="4575098"/>
          </a:xfrm>
        </p:spPr>
        <p:txBody>
          <a:bodyPr>
            <a:normAutofit/>
          </a:bodyPr>
          <a:lstStyle/>
          <a:p>
            <a:pPr marL="0" indent="0">
              <a:buNone/>
            </a:pPr>
            <a:r>
              <a:rPr lang="en-GB" sz="4400" dirty="0">
                <a:solidFill>
                  <a:srgbClr val="41468C"/>
                </a:solidFill>
              </a:rPr>
              <a:t>Now we will venture down Penton Rise, and round Percy Circus. Our next stop is on Wharton street.</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l="-7430" b="-418"/>
          <a:stretch/>
        </p:blipFill>
        <p:spPr>
          <a:xfrm>
            <a:off x="472966" y="1598612"/>
            <a:ext cx="4833838" cy="4466246"/>
          </a:xfrm>
          <a:prstGeom prst="rect">
            <a:avLst/>
          </a:prstGeom>
        </p:spPr>
      </p:pic>
    </p:spTree>
    <p:extLst>
      <p:ext uri="{BB962C8B-B14F-4D97-AF65-F5344CB8AC3E}">
        <p14:creationId xmlns:p14="http://schemas.microsoft.com/office/powerpoint/2010/main" val="69996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80215" y="1526554"/>
            <a:ext cx="6441673" cy="1714466"/>
          </a:xfrm>
        </p:spPr>
        <p:txBody>
          <a:bodyPr>
            <a:normAutofit/>
          </a:bodyPr>
          <a:lstStyle/>
          <a:p>
            <a:pPr marL="0" indent="0">
              <a:buNone/>
            </a:pPr>
            <a:r>
              <a:rPr lang="en-GB" dirty="0">
                <a:solidFill>
                  <a:srgbClr val="41468C"/>
                </a:solidFill>
              </a:rPr>
              <a:t>Did you know there’s a bit of Egypt in Islington? Amelia Edwards was an Egyptologist in the 1800s, which means she studied Ancient Egyptian history and campaigned to preserve ancient monuments. </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6955844" y="1978314"/>
            <a:ext cx="3163724" cy="2372793"/>
          </a:xfrm>
          <a:prstGeom prst="rect">
            <a:avLst/>
          </a:prstGeom>
        </p:spPr>
      </p:pic>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7593444" y="5140052"/>
            <a:ext cx="1138969" cy="1353006"/>
          </a:xfrm>
          <a:prstGeom prst="rect">
            <a:avLst/>
          </a:prstGeom>
        </p:spPr>
      </p:pic>
      <p:sp>
        <p:nvSpPr>
          <p:cNvPr id="8" name="Oval 7"/>
          <p:cNvSpPr/>
          <p:nvPr/>
        </p:nvSpPr>
        <p:spPr>
          <a:xfrm>
            <a:off x="6921888" y="1203211"/>
            <a:ext cx="731520" cy="759274"/>
          </a:xfrm>
          <a:prstGeom prst="ellipse">
            <a:avLst/>
          </a:prstGeom>
          <a:solidFill>
            <a:srgbClr val="E94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t>6</a:t>
            </a:r>
            <a:endParaRPr lang="en-GB" b="1" dirty="0"/>
          </a:p>
        </p:txBody>
      </p:sp>
      <p:pic>
        <p:nvPicPr>
          <p:cNvPr id="6146" name="Picture 2" descr="Amelia Edwards: Writer. Adventurer. Explorer. | Egypt Exploration Society"/>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006304" y="4249446"/>
            <a:ext cx="1435598" cy="213659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Tutankhamun - Wikipedia"/>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86119" y="3077649"/>
            <a:ext cx="1963629" cy="245453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384467" y="3241020"/>
            <a:ext cx="4879360" cy="1200329"/>
          </a:xfrm>
          <a:prstGeom prst="rect">
            <a:avLst/>
          </a:prstGeom>
        </p:spPr>
        <p:txBody>
          <a:bodyPr wrap="square">
            <a:spAutoFit/>
          </a:bodyPr>
          <a:lstStyle/>
          <a:p>
            <a:r>
              <a:rPr lang="en-GB" sz="2400" dirty="0">
                <a:solidFill>
                  <a:srgbClr val="41468C"/>
                </a:solidFill>
              </a:rPr>
              <a:t>She set up the Egypt Exploration Fund, which discovered the most famous Egyptian Mummy and King.</a:t>
            </a:r>
          </a:p>
        </p:txBody>
      </p:sp>
      <p:sp>
        <p:nvSpPr>
          <p:cNvPr id="4" name="Rounded Rectangle 3"/>
          <p:cNvSpPr/>
          <p:nvPr/>
        </p:nvSpPr>
        <p:spPr>
          <a:xfrm>
            <a:off x="1671145" y="4743326"/>
            <a:ext cx="5592682" cy="1903463"/>
          </a:xfrm>
          <a:prstGeom prst="roundRect">
            <a:avLst/>
          </a:prstGeom>
          <a:solidFill>
            <a:srgbClr val="826C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Ancient Egyptians were buried with their most precious items like jewellery, food and clothing, to help their journey to the afterlife. If you could pick three special items or books to go inside your tomb, what would they be? Draw them and label them.</a:t>
            </a:r>
          </a:p>
        </p:txBody>
      </p:sp>
    </p:spTree>
    <p:extLst>
      <p:ext uri="{BB962C8B-B14F-4D97-AF65-F5344CB8AC3E}">
        <p14:creationId xmlns:p14="http://schemas.microsoft.com/office/powerpoint/2010/main" val="2490413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717753" y="4848149"/>
            <a:ext cx="9399639" cy="1867283"/>
          </a:xfrm>
        </p:spPr>
        <p:txBody>
          <a:bodyPr>
            <a:normAutofit/>
          </a:bodyPr>
          <a:lstStyle/>
          <a:p>
            <a:pPr marL="0" indent="0">
              <a:buNone/>
            </a:pPr>
            <a:r>
              <a:rPr lang="en-GB" sz="4400" dirty="0">
                <a:solidFill>
                  <a:srgbClr val="41468C"/>
                </a:solidFill>
              </a:rPr>
              <a:t>Wind your way to Finsbury Library and Islington Museum...</a:t>
            </a:r>
          </a:p>
        </p:txBody>
      </p:sp>
      <p:pic>
        <p:nvPicPr>
          <p:cNvPr id="4" name="Picture 3"/>
          <p:cNvPicPr>
            <a:picLocks noChangeAspect="1"/>
          </p:cNvPicPr>
          <p:nvPr/>
        </p:nvPicPr>
        <p:blipFill>
          <a:blip r:embed="rId2"/>
          <a:stretch>
            <a:fillRect/>
          </a:stretch>
        </p:blipFill>
        <p:spPr>
          <a:xfrm>
            <a:off x="802882" y="1804903"/>
            <a:ext cx="5505450" cy="2409825"/>
          </a:xfrm>
          <a:prstGeom prst="rect">
            <a:avLst/>
          </a:prstGeom>
        </p:spPr>
      </p:pic>
    </p:spTree>
    <p:extLst>
      <p:ext uri="{BB962C8B-B14F-4D97-AF65-F5344CB8AC3E}">
        <p14:creationId xmlns:p14="http://schemas.microsoft.com/office/powerpoint/2010/main" val="856477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94208" y="1489618"/>
            <a:ext cx="4813427" cy="1782969"/>
          </a:xfrm>
        </p:spPr>
        <p:txBody>
          <a:bodyPr>
            <a:normAutofit/>
          </a:bodyPr>
          <a:lstStyle/>
          <a:p>
            <a:pPr marL="0" indent="0">
              <a:buNone/>
            </a:pPr>
            <a:r>
              <a:rPr lang="en-GB" dirty="0">
                <a:solidFill>
                  <a:srgbClr val="41468C"/>
                </a:solidFill>
              </a:rPr>
              <a:t>At the library, you will find hundreds of fantastic books written by Black authors and featuring Black characters on amazing adventures...</a:t>
            </a:r>
          </a:p>
          <a:p>
            <a:pPr marL="0" indent="0">
              <a:buNone/>
            </a:pPr>
            <a:endParaRPr lang="en-GB" dirty="0">
              <a:solidFill>
                <a:srgbClr val="41468C"/>
              </a:solidFill>
            </a:endParaRPr>
          </a:p>
        </p:txBody>
      </p:sp>
      <p:pic>
        <p:nvPicPr>
          <p:cNvPr id="1026" name="Picture 2" descr="https://www.diamondbuildgroup.com/wp-content/uploads/2022/01/Finsbury-Library_74-scaled-e164200352751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53304" y="1151362"/>
            <a:ext cx="2459482" cy="24594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nsbury Library , London"/>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437877" y="4017996"/>
            <a:ext cx="2896248" cy="2016772"/>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372033" y="2946042"/>
            <a:ext cx="4457775" cy="1287366"/>
          </a:xfrm>
          <a:prstGeom prst="roundRect">
            <a:avLst/>
          </a:prstGeom>
          <a:solidFill>
            <a:srgbClr val="826C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What books have you read by Black authors or featuring Black characters? </a:t>
            </a:r>
          </a:p>
          <a:p>
            <a:endParaRPr lang="en-GB" dirty="0"/>
          </a:p>
          <a:p>
            <a:r>
              <a:rPr lang="en-GB" dirty="0"/>
              <a:t>Some of our favourites are below!</a:t>
            </a:r>
          </a:p>
        </p:txBody>
      </p:sp>
      <p:sp>
        <p:nvSpPr>
          <p:cNvPr id="6" name="Subtitle 1"/>
          <p:cNvSpPr txBox="1">
            <a:spLocks/>
          </p:cNvSpPr>
          <p:nvPr/>
        </p:nvSpPr>
        <p:spPr>
          <a:xfrm>
            <a:off x="7565457" y="1558547"/>
            <a:ext cx="3086291" cy="2540181"/>
          </a:xfrm>
          <a:prstGeom prst="rect">
            <a:avLst/>
          </a:prstGeom>
        </p:spPr>
        <p:txBody>
          <a:bodyPr>
            <a:normAutofit fontScale="85000" lnSpcReduction="10000"/>
          </a:bodyPr>
          <a:lstStyle>
            <a:lvl1pPr marL="285750" indent="-285750" algn="l" defTabSz="1007943" rtl="0" eaLnBrk="1" latinLnBrk="0" hangingPunct="1">
              <a:lnSpc>
                <a:spcPct val="90000"/>
              </a:lnSpc>
              <a:spcBef>
                <a:spcPts val="1102"/>
              </a:spcBef>
              <a:buFont typeface="Arial" panose="020B0604020202020204" pitchFamily="34" charset="0"/>
              <a:buChar char="•"/>
              <a:defRPr sz="2400" kern="1200" baseline="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marL="0" indent="0">
              <a:buFont typeface="Arial" panose="020B0604020202020204" pitchFamily="34" charset="0"/>
              <a:buNone/>
            </a:pPr>
            <a:r>
              <a:rPr lang="en-GB" sz="2800" dirty="0">
                <a:solidFill>
                  <a:srgbClr val="41468C"/>
                </a:solidFill>
              </a:rPr>
              <a:t>Next door to the library is Islington Museum, where you can learn more about Islington’s past and the people who are part of the community to this day.</a:t>
            </a:r>
          </a:p>
          <a:p>
            <a:pPr marL="0" indent="0">
              <a:buFont typeface="Arial" panose="020B0604020202020204" pitchFamily="34" charset="0"/>
              <a:buNone/>
            </a:pPr>
            <a:endParaRPr lang="en-GB" dirty="0">
              <a:solidFill>
                <a:srgbClr val="41468C"/>
              </a:solidFill>
            </a:endParaRPr>
          </a:p>
        </p:txBody>
      </p:sp>
      <p:pic>
        <p:nvPicPr>
          <p:cNvPr id="1030" name="Picture 6" descr="The Breakfast Club Adventures: The Beast Beyond the Fence : Rashford,  Marcus, Kissi, Marta, Falase-Koya, Alex: Amazon.co.uk: Book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364940" y="4481186"/>
            <a:ext cx="1024817" cy="155358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for African &amp; Caribbean folktales, myths &amp; legends"/>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72775" y="4475088"/>
            <a:ext cx="1011535" cy="154948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for The infinite"/>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505718" y="4475087"/>
            <a:ext cx="1011535" cy="154948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for Black and British  : a short, essential history"/>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627042" y="4456857"/>
            <a:ext cx="1035730" cy="1567719"/>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for Black London"/>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964080" y="4406188"/>
            <a:ext cx="1041424" cy="1571604"/>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for The lightning catche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772561" y="4429192"/>
            <a:ext cx="1010955" cy="1548600"/>
          </a:xfrm>
          <a:prstGeom prst="rect">
            <a:avLst/>
          </a:prstGeom>
          <a:noFill/>
          <a:extLst>
            <a:ext uri="{909E8E84-426E-40DD-AFC4-6F175D3DCCD1}">
              <a14:hiddenFill xmlns:a14="http://schemas.microsoft.com/office/drawing/2010/main">
                <a:solidFill>
                  <a:srgbClr val="FFFFFF"/>
                </a:solidFill>
              </a14:hiddenFill>
            </a:ext>
          </a:extLst>
        </p:spPr>
      </p:pic>
      <p:sp>
        <p:nvSpPr>
          <p:cNvPr id="17" name="Oval 16"/>
          <p:cNvSpPr/>
          <p:nvPr/>
        </p:nvSpPr>
        <p:spPr>
          <a:xfrm>
            <a:off x="6826935" y="3474134"/>
            <a:ext cx="731520" cy="759274"/>
          </a:xfrm>
          <a:prstGeom prst="ellipse">
            <a:avLst/>
          </a:prstGeom>
          <a:solidFill>
            <a:srgbClr val="E94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t>7</a:t>
            </a:r>
            <a:endParaRPr lang="en-GB" b="1" dirty="0"/>
          </a:p>
        </p:txBody>
      </p:sp>
    </p:spTree>
    <p:extLst>
      <p:ext uri="{BB962C8B-B14F-4D97-AF65-F5344CB8AC3E}">
        <p14:creationId xmlns:p14="http://schemas.microsoft.com/office/powerpoint/2010/main" val="236280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583679" y="1603193"/>
            <a:ext cx="3878982" cy="5108713"/>
          </a:xfrm>
        </p:spPr>
        <p:txBody>
          <a:bodyPr>
            <a:normAutofit/>
          </a:bodyPr>
          <a:lstStyle/>
          <a:p>
            <a:pPr marL="0" indent="0">
              <a:buNone/>
            </a:pPr>
            <a:r>
              <a:rPr lang="en-GB" dirty="0">
                <a:solidFill>
                  <a:srgbClr val="41468C"/>
                </a:solidFill>
              </a:rPr>
              <a:t>One of the places you can learn about at Islington Museum is The Black-Art Gallery.</a:t>
            </a:r>
          </a:p>
          <a:p>
            <a:pPr marL="0" indent="0">
              <a:buNone/>
            </a:pPr>
            <a:endParaRPr lang="en-GB" sz="1200" dirty="0">
              <a:solidFill>
                <a:srgbClr val="41468C"/>
              </a:solidFill>
            </a:endParaRPr>
          </a:p>
          <a:p>
            <a:pPr marL="0" indent="0">
              <a:buNone/>
            </a:pPr>
            <a:r>
              <a:rPr lang="en-GB" dirty="0">
                <a:solidFill>
                  <a:srgbClr val="41468C"/>
                </a:solidFill>
              </a:rPr>
              <a:t>This gallery was opened near Finsbury Park in the 1980s, and helped Black people see themselves in art. </a:t>
            </a:r>
          </a:p>
          <a:p>
            <a:pPr marL="0" indent="0">
              <a:buNone/>
            </a:pPr>
            <a:endParaRPr lang="en-GB" dirty="0">
              <a:solidFill>
                <a:srgbClr val="41468C"/>
              </a:solidFill>
            </a:endParaRPr>
          </a:p>
        </p:txBody>
      </p:sp>
      <p:pic>
        <p:nvPicPr>
          <p:cNvPr id="9218" name="Picture 2" descr="Layers of London on Twitter: &quot;Today we are thinking about black cultural  institution the Black-Art Gallery, formerly housed at 225 Seven Sisters Road,  Finsbury Park (image: Islington Gazette) https://t.co/vTnAr3tWCW&quot; / Twitt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5457" y="1603193"/>
            <a:ext cx="6000750" cy="4248151"/>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6583679" y="4949159"/>
            <a:ext cx="3583005" cy="1357978"/>
          </a:xfrm>
          <a:prstGeom prst="roundRect">
            <a:avLst/>
          </a:prstGeom>
          <a:solidFill>
            <a:srgbClr val="826C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bg1"/>
                </a:solidFill>
              </a:rPr>
              <a:t>Why is it important to see yourself reflected in art?</a:t>
            </a:r>
          </a:p>
        </p:txBody>
      </p:sp>
      <p:sp>
        <p:nvSpPr>
          <p:cNvPr id="5" name="Rounded Rectangle 4"/>
          <p:cNvSpPr/>
          <p:nvPr/>
        </p:nvSpPr>
        <p:spPr>
          <a:xfrm>
            <a:off x="1574529" y="5395551"/>
            <a:ext cx="4713173" cy="911586"/>
          </a:xfrm>
          <a:prstGeom prst="roundRect">
            <a:avLst/>
          </a:prstGeom>
          <a:solidFill>
            <a:srgbClr val="826C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rPr>
              <a:t>You can read more about The Black-Art Gallery on the </a:t>
            </a:r>
            <a:r>
              <a:rPr lang="en-GB" dirty="0">
                <a:solidFill>
                  <a:schemeClr val="bg1"/>
                </a:solidFill>
                <a:hlinkClick r:id="rId4"/>
              </a:rPr>
              <a:t>Islington Gazette website here</a:t>
            </a:r>
            <a:r>
              <a:rPr lang="en-GB" dirty="0">
                <a:solidFill>
                  <a:schemeClr val="bg1"/>
                </a:solidFill>
              </a:rPr>
              <a:t>.</a:t>
            </a:r>
          </a:p>
        </p:txBody>
      </p:sp>
    </p:spTree>
    <p:extLst>
      <p:ext uri="{BB962C8B-B14F-4D97-AF65-F5344CB8AC3E}">
        <p14:creationId xmlns:p14="http://schemas.microsoft.com/office/powerpoint/2010/main" val="1338637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902245" y="1702654"/>
            <a:ext cx="3598606" cy="4737476"/>
          </a:xfrm>
        </p:spPr>
        <p:txBody>
          <a:bodyPr>
            <a:normAutofit/>
          </a:bodyPr>
          <a:lstStyle/>
          <a:p>
            <a:pPr marL="0" indent="0">
              <a:buNone/>
            </a:pPr>
            <a:r>
              <a:rPr lang="en-GB" sz="4400" dirty="0">
                <a:solidFill>
                  <a:srgbClr val="41468C"/>
                </a:solidFill>
              </a:rPr>
              <a:t>Our final stop is Sadler’s Wells Theatre on Rosebery Avenue.</a:t>
            </a:r>
          </a:p>
        </p:txBody>
      </p:sp>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18897" y="1582380"/>
            <a:ext cx="5228775" cy="4529142"/>
          </a:xfrm>
          <a:prstGeom prst="rect">
            <a:avLst/>
          </a:prstGeom>
        </p:spPr>
      </p:pic>
    </p:spTree>
    <p:extLst>
      <p:ext uri="{BB962C8B-B14F-4D97-AF65-F5344CB8AC3E}">
        <p14:creationId xmlns:p14="http://schemas.microsoft.com/office/powerpoint/2010/main" val="1926193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3604" y="1"/>
            <a:ext cx="2351962" cy="2317472"/>
          </a:xfrm>
          <a:prstGeom prst="rect">
            <a:avLst/>
          </a:prstGeom>
        </p:spPr>
      </p:pic>
      <p:sp>
        <p:nvSpPr>
          <p:cNvPr id="8" name="Oval Callout 7"/>
          <p:cNvSpPr/>
          <p:nvPr/>
        </p:nvSpPr>
        <p:spPr>
          <a:xfrm>
            <a:off x="2279073" y="1286189"/>
            <a:ext cx="8106586" cy="5047234"/>
          </a:xfrm>
          <a:prstGeom prst="wedgeEllipseCallout">
            <a:avLst>
              <a:gd name="adj1" fmla="val -51544"/>
              <a:gd name="adj2" fmla="val -45990"/>
            </a:avLst>
          </a:prstGeom>
          <a:solidFill>
            <a:srgbClr val="826C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dirty="0"/>
          </a:p>
        </p:txBody>
      </p:sp>
      <p:sp>
        <p:nvSpPr>
          <p:cNvPr id="5" name="Title 4"/>
          <p:cNvSpPr>
            <a:spLocks noGrp="1"/>
          </p:cNvSpPr>
          <p:nvPr>
            <p:ph type="ctrTitle" idx="4294967295"/>
          </p:nvPr>
        </p:nvSpPr>
        <p:spPr>
          <a:xfrm>
            <a:off x="4008534" y="2051701"/>
            <a:ext cx="5250969" cy="1219200"/>
          </a:xfrm>
          <a:prstGeom prst="rect">
            <a:avLst/>
          </a:prstGeom>
        </p:spPr>
        <p:txBody>
          <a:bodyPr/>
          <a:lstStyle/>
          <a:p>
            <a:r>
              <a:rPr lang="en-GB" sz="4400" dirty="0">
                <a:solidFill>
                  <a:schemeClr val="bg1"/>
                </a:solidFill>
              </a:rPr>
              <a:t>Welcome explorers!</a:t>
            </a:r>
          </a:p>
        </p:txBody>
      </p:sp>
      <p:sp>
        <p:nvSpPr>
          <p:cNvPr id="10" name="Rectangle 9"/>
          <p:cNvSpPr/>
          <p:nvPr/>
        </p:nvSpPr>
        <p:spPr>
          <a:xfrm>
            <a:off x="3341737" y="2743751"/>
            <a:ext cx="6287411" cy="2585323"/>
          </a:xfrm>
          <a:prstGeom prst="rect">
            <a:avLst/>
          </a:prstGeom>
        </p:spPr>
        <p:txBody>
          <a:bodyPr wrap="square">
            <a:spAutoFit/>
          </a:bodyPr>
          <a:lstStyle/>
          <a:p>
            <a:r>
              <a:rPr lang="en-GB" dirty="0">
                <a:solidFill>
                  <a:schemeClr val="bg1"/>
                </a:solidFill>
              </a:rPr>
              <a:t>I’m Avril. Me and my friends at Get Islington Reading are very excited to have you join us on our adventure around Islington! </a:t>
            </a:r>
          </a:p>
          <a:p>
            <a:endParaRPr lang="en-GB" dirty="0">
              <a:solidFill>
                <a:schemeClr val="bg1"/>
              </a:solidFill>
            </a:endParaRPr>
          </a:p>
          <a:p>
            <a:r>
              <a:rPr lang="en-GB" dirty="0">
                <a:solidFill>
                  <a:schemeClr val="bg1"/>
                </a:solidFill>
              </a:rPr>
              <a:t>Did you know that in Islington you can discover stories and voices from all over the world, including Ancient Egypt, Africa and India? </a:t>
            </a:r>
          </a:p>
          <a:p>
            <a:endParaRPr lang="en-GB" dirty="0">
              <a:solidFill>
                <a:schemeClr val="bg1"/>
              </a:solidFill>
            </a:endParaRPr>
          </a:p>
          <a:p>
            <a:r>
              <a:rPr lang="en-GB" dirty="0">
                <a:solidFill>
                  <a:schemeClr val="bg1"/>
                </a:solidFill>
              </a:rPr>
              <a:t>Have fun finding and meeting freedom fighters, singers, explorers, dancers, and other inspiring characters from Black history on our trail around the borough. </a:t>
            </a:r>
          </a:p>
        </p:txBody>
      </p:sp>
    </p:spTree>
    <p:extLst>
      <p:ext uri="{BB962C8B-B14F-4D97-AF65-F5344CB8AC3E}">
        <p14:creationId xmlns:p14="http://schemas.microsoft.com/office/powerpoint/2010/main" val="32243977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409398" y="1613026"/>
            <a:ext cx="4930812" cy="2555851"/>
          </a:xfrm>
        </p:spPr>
        <p:txBody>
          <a:bodyPr>
            <a:normAutofit/>
          </a:bodyPr>
          <a:lstStyle/>
          <a:p>
            <a:pPr marL="0" indent="0">
              <a:buNone/>
            </a:pPr>
            <a:r>
              <a:rPr lang="en-GB" dirty="0">
                <a:solidFill>
                  <a:srgbClr val="41468C"/>
                </a:solidFill>
              </a:rPr>
              <a:t>Sadler’s Wells Theatre is a performing arts venue famous for dance and ballet shows.</a:t>
            </a: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170882" y="2350513"/>
            <a:ext cx="4188227" cy="3394875"/>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05291" y="2890951"/>
            <a:ext cx="3238539" cy="3326170"/>
          </a:xfrm>
          <a:prstGeom prst="rect">
            <a:avLst/>
          </a:prstGeom>
        </p:spPr>
      </p:pic>
      <p:sp>
        <p:nvSpPr>
          <p:cNvPr id="6" name="Oval 5"/>
          <p:cNvSpPr/>
          <p:nvPr/>
        </p:nvSpPr>
        <p:spPr>
          <a:xfrm>
            <a:off x="146968" y="1455445"/>
            <a:ext cx="731520" cy="759274"/>
          </a:xfrm>
          <a:prstGeom prst="ellipse">
            <a:avLst/>
          </a:prstGeom>
          <a:solidFill>
            <a:srgbClr val="E94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t>6</a:t>
            </a:r>
            <a:endParaRPr lang="en-GB" b="1" dirty="0"/>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56009" y="1233389"/>
            <a:ext cx="3449707" cy="1203386"/>
          </a:xfrm>
          <a:prstGeom prst="rect">
            <a:avLst/>
          </a:prstGeom>
        </p:spPr>
      </p:pic>
      <p:sp>
        <p:nvSpPr>
          <p:cNvPr id="8" name="Rectangle 7"/>
          <p:cNvSpPr/>
          <p:nvPr/>
        </p:nvSpPr>
        <p:spPr>
          <a:xfrm>
            <a:off x="4066116" y="2891603"/>
            <a:ext cx="3239175" cy="1938992"/>
          </a:xfrm>
          <a:prstGeom prst="rect">
            <a:avLst/>
          </a:prstGeom>
        </p:spPr>
        <p:txBody>
          <a:bodyPr wrap="square">
            <a:spAutoFit/>
          </a:bodyPr>
          <a:lstStyle/>
          <a:p>
            <a:r>
              <a:rPr lang="en-GB" sz="2000" dirty="0">
                <a:solidFill>
                  <a:srgbClr val="41468C"/>
                </a:solidFill>
              </a:rPr>
              <a:t>Visit the </a:t>
            </a:r>
            <a:r>
              <a:rPr lang="en-GB" sz="2000" i="1" dirty="0">
                <a:solidFill>
                  <a:srgbClr val="41468C"/>
                </a:solidFill>
                <a:hlinkClick r:id="rId5"/>
              </a:rPr>
              <a:t>Well Seasoned </a:t>
            </a:r>
            <a:r>
              <a:rPr lang="en-GB" sz="2000" dirty="0">
                <a:solidFill>
                  <a:srgbClr val="41468C"/>
                </a:solidFill>
              </a:rPr>
              <a:t>online platform and watch some of the ‘most exciting work from Black choreographers, dancers, and Artists of Colour’.</a:t>
            </a:r>
          </a:p>
        </p:txBody>
      </p:sp>
    </p:spTree>
    <p:extLst>
      <p:ext uri="{BB962C8B-B14F-4D97-AF65-F5344CB8AC3E}">
        <p14:creationId xmlns:p14="http://schemas.microsoft.com/office/powerpoint/2010/main" val="4663668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3607" y="1603193"/>
            <a:ext cx="9503144" cy="1611645"/>
          </a:xfrm>
        </p:spPr>
        <p:txBody>
          <a:bodyPr>
            <a:normAutofit/>
          </a:bodyPr>
          <a:lstStyle/>
          <a:p>
            <a:pPr marL="0" indent="0">
              <a:buNone/>
            </a:pPr>
            <a:r>
              <a:rPr lang="en-GB" dirty="0">
                <a:solidFill>
                  <a:srgbClr val="41468C"/>
                </a:solidFill>
              </a:rPr>
              <a:t>Watch </a:t>
            </a:r>
            <a:r>
              <a:rPr lang="en-GB" dirty="0">
                <a:solidFill>
                  <a:srgbClr val="41468C"/>
                </a:solidFill>
                <a:hlinkClick r:id="rId3"/>
              </a:rPr>
              <a:t>this performance </a:t>
            </a:r>
            <a:r>
              <a:rPr lang="en-GB" dirty="0">
                <a:solidFill>
                  <a:srgbClr val="41468C"/>
                </a:solidFill>
              </a:rPr>
              <a:t>from dance crew Patience J, performing at the </a:t>
            </a:r>
            <a:r>
              <a:rPr lang="en-GB" dirty="0" err="1">
                <a:solidFill>
                  <a:srgbClr val="41468C"/>
                </a:solidFill>
              </a:rPr>
              <a:t>Breakin</a:t>
            </a:r>
            <a:r>
              <a:rPr lang="en-GB" dirty="0">
                <a:solidFill>
                  <a:srgbClr val="41468C"/>
                </a:solidFill>
              </a:rPr>
              <a:t>’ Convention hip hop festival, Sadler’s Wells.</a:t>
            </a:r>
          </a:p>
          <a:p>
            <a:pPr marL="0" indent="0">
              <a:buNone/>
            </a:pPr>
            <a:r>
              <a:rPr lang="en-GB" dirty="0">
                <a:solidFill>
                  <a:srgbClr val="41468C"/>
                </a:solidFill>
              </a:rPr>
              <a:t>This performance is called </a:t>
            </a:r>
            <a:r>
              <a:rPr lang="en-GB" i="1" dirty="0">
                <a:solidFill>
                  <a:srgbClr val="41468C"/>
                </a:solidFill>
              </a:rPr>
              <a:t>Colours</a:t>
            </a:r>
            <a:r>
              <a:rPr lang="en-GB" dirty="0">
                <a:solidFill>
                  <a:srgbClr val="41468C"/>
                </a:solidFill>
              </a:rPr>
              <a:t>, and is a celebratory piece exploring modern Afro dance forms called </a:t>
            </a:r>
            <a:r>
              <a:rPr lang="en-GB" dirty="0" err="1">
                <a:solidFill>
                  <a:srgbClr val="41468C"/>
                </a:solidFill>
              </a:rPr>
              <a:t>n’dombolo</a:t>
            </a:r>
            <a:r>
              <a:rPr lang="en-GB" dirty="0">
                <a:solidFill>
                  <a:srgbClr val="41468C"/>
                </a:solidFill>
              </a:rPr>
              <a:t> and </a:t>
            </a:r>
            <a:r>
              <a:rPr lang="en-GB" dirty="0" err="1">
                <a:solidFill>
                  <a:srgbClr val="41468C"/>
                </a:solidFill>
              </a:rPr>
              <a:t>azonto</a:t>
            </a:r>
            <a:r>
              <a:rPr lang="en-GB" dirty="0">
                <a:solidFill>
                  <a:srgbClr val="41468C"/>
                </a:solidFill>
              </a:rPr>
              <a:t>.</a:t>
            </a:r>
          </a:p>
          <a:p>
            <a:pPr marL="0" indent="0">
              <a:buNone/>
            </a:pPr>
            <a:endParaRPr lang="en-GB" dirty="0">
              <a:solidFill>
                <a:srgbClr val="41468C"/>
              </a:solidFill>
            </a:endParaRPr>
          </a:p>
          <a:p>
            <a:pPr marL="0" indent="0">
              <a:buNone/>
            </a:pPr>
            <a:endParaRPr lang="en-GB" dirty="0">
              <a:solidFill>
                <a:srgbClr val="41468C"/>
              </a:solidFill>
            </a:endParaRPr>
          </a:p>
        </p:txBody>
      </p:sp>
      <p:pic>
        <p:nvPicPr>
          <p:cNvPr id="4" name="Picture 3">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3607" y="3214838"/>
            <a:ext cx="4858728" cy="2837685"/>
          </a:xfrm>
          <a:prstGeom prst="rect">
            <a:avLst/>
          </a:prstGeom>
        </p:spPr>
      </p:pic>
      <p:sp>
        <p:nvSpPr>
          <p:cNvPr id="6" name="Rounded Rectangle 5"/>
          <p:cNvSpPr/>
          <p:nvPr/>
        </p:nvSpPr>
        <p:spPr>
          <a:xfrm>
            <a:off x="5582653" y="3357057"/>
            <a:ext cx="4735629" cy="2993457"/>
          </a:xfrm>
          <a:prstGeom prst="roundRect">
            <a:avLst/>
          </a:prstGeom>
          <a:solidFill>
            <a:srgbClr val="826C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Write down:</a:t>
            </a:r>
          </a:p>
          <a:p>
            <a:pPr marL="285750" indent="-285750">
              <a:buFont typeface="Arial" panose="020B0604020202020204" pitchFamily="34" charset="0"/>
              <a:buChar char="•"/>
            </a:pPr>
            <a:r>
              <a:rPr lang="en-GB" dirty="0"/>
              <a:t>Three adjectives describing the way the dancers move on stage</a:t>
            </a:r>
          </a:p>
          <a:p>
            <a:pPr marL="285750" indent="-285750">
              <a:buFont typeface="Arial" panose="020B0604020202020204" pitchFamily="34" charset="0"/>
              <a:buChar char="•"/>
            </a:pPr>
            <a:r>
              <a:rPr lang="en-GB" dirty="0"/>
              <a:t>Three adjectives describing the music</a:t>
            </a:r>
          </a:p>
          <a:p>
            <a:pPr marL="285750" indent="-285750">
              <a:buFont typeface="Arial" panose="020B0604020202020204" pitchFamily="34" charset="0"/>
              <a:buChar char="•"/>
            </a:pPr>
            <a:r>
              <a:rPr lang="en-GB" dirty="0"/>
              <a:t>Three adjectives describing how the performance makes you feel</a:t>
            </a:r>
          </a:p>
          <a:p>
            <a:endParaRPr lang="en-GB" dirty="0"/>
          </a:p>
          <a:p>
            <a:r>
              <a:rPr lang="en-GB" dirty="0"/>
              <a:t>You could weave these words into your own review of the production!</a:t>
            </a:r>
          </a:p>
        </p:txBody>
      </p:sp>
    </p:spTree>
    <p:extLst>
      <p:ext uri="{BB962C8B-B14F-4D97-AF65-F5344CB8AC3E}">
        <p14:creationId xmlns:p14="http://schemas.microsoft.com/office/powerpoint/2010/main" val="37434547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r="1357"/>
          <a:stretch/>
        </p:blipFill>
        <p:spPr>
          <a:xfrm>
            <a:off x="73604" y="0"/>
            <a:ext cx="3182062" cy="3135399"/>
          </a:xfrm>
          <a:prstGeom prst="rect">
            <a:avLst/>
          </a:prstGeom>
        </p:spPr>
      </p:pic>
      <p:sp>
        <p:nvSpPr>
          <p:cNvPr id="8" name="Oval Callout 7"/>
          <p:cNvSpPr/>
          <p:nvPr/>
        </p:nvSpPr>
        <p:spPr>
          <a:xfrm>
            <a:off x="1980895" y="1224169"/>
            <a:ext cx="8537121" cy="5228911"/>
          </a:xfrm>
          <a:prstGeom prst="wedgeEllipseCallout">
            <a:avLst>
              <a:gd name="adj1" fmla="val -35215"/>
              <a:gd name="adj2" fmla="val -48188"/>
            </a:avLst>
          </a:prstGeom>
          <a:solidFill>
            <a:srgbClr val="826C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dirty="0">
              <a:solidFill>
                <a:schemeClr val="bg1"/>
              </a:solidFill>
            </a:endParaRPr>
          </a:p>
        </p:txBody>
      </p:sp>
      <p:sp>
        <p:nvSpPr>
          <p:cNvPr id="5" name="Title 4"/>
          <p:cNvSpPr>
            <a:spLocks noGrp="1"/>
          </p:cNvSpPr>
          <p:nvPr>
            <p:ph type="ctrTitle" idx="4294967295"/>
          </p:nvPr>
        </p:nvSpPr>
        <p:spPr>
          <a:xfrm>
            <a:off x="3498395" y="1998076"/>
            <a:ext cx="5627778" cy="1219200"/>
          </a:xfrm>
          <a:prstGeom prst="rect">
            <a:avLst/>
          </a:prstGeom>
        </p:spPr>
        <p:txBody>
          <a:bodyPr/>
          <a:lstStyle/>
          <a:p>
            <a:r>
              <a:rPr lang="en-GB" sz="4400" dirty="0">
                <a:solidFill>
                  <a:schemeClr val="bg1"/>
                </a:solidFill>
              </a:rPr>
              <a:t>Thanks for joining us!</a:t>
            </a:r>
          </a:p>
        </p:txBody>
      </p:sp>
      <p:sp>
        <p:nvSpPr>
          <p:cNvPr id="10" name="Rectangle 9"/>
          <p:cNvSpPr/>
          <p:nvPr/>
        </p:nvSpPr>
        <p:spPr>
          <a:xfrm>
            <a:off x="3599938" y="2822963"/>
            <a:ext cx="6285298" cy="2031325"/>
          </a:xfrm>
          <a:prstGeom prst="rect">
            <a:avLst/>
          </a:prstGeom>
        </p:spPr>
        <p:txBody>
          <a:bodyPr wrap="square">
            <a:spAutoFit/>
          </a:bodyPr>
          <a:lstStyle/>
          <a:p>
            <a:r>
              <a:rPr lang="en-GB" dirty="0">
                <a:solidFill>
                  <a:schemeClr val="bg1"/>
                </a:solidFill>
              </a:rPr>
              <a:t>We hope you enjoyed learning a bit about the Black history of Islington. </a:t>
            </a:r>
          </a:p>
          <a:p>
            <a:endParaRPr lang="en-GB" dirty="0">
              <a:solidFill>
                <a:schemeClr val="bg1"/>
              </a:solidFill>
            </a:endParaRPr>
          </a:p>
          <a:p>
            <a:r>
              <a:rPr lang="en-GB" dirty="0">
                <a:solidFill>
                  <a:schemeClr val="bg1"/>
                </a:solidFill>
              </a:rPr>
              <a:t>Black culture and stories should be celebrated all year round! </a:t>
            </a:r>
          </a:p>
          <a:p>
            <a:endParaRPr lang="en-GB" dirty="0">
              <a:solidFill>
                <a:schemeClr val="bg1"/>
              </a:solidFill>
            </a:endParaRPr>
          </a:p>
          <a:p>
            <a:r>
              <a:rPr lang="en-GB" dirty="0">
                <a:solidFill>
                  <a:schemeClr val="bg1"/>
                </a:solidFill>
              </a:rPr>
              <a:t>If you enjoyed this trail, check out some of the National Literacy Trust’s fantastic free booklists and the </a:t>
            </a:r>
            <a:r>
              <a:rPr lang="en-GB" dirty="0">
                <a:solidFill>
                  <a:schemeClr val="bg1"/>
                </a:solidFill>
                <a:hlinkClick r:id="rId3"/>
              </a:rPr>
              <a:t>Black British book map</a:t>
            </a:r>
            <a:r>
              <a:rPr lang="en-GB" dirty="0">
                <a:solidFill>
                  <a:schemeClr val="bg1"/>
                </a:solidFill>
              </a:rPr>
              <a:t>.</a:t>
            </a:r>
          </a:p>
        </p:txBody>
      </p:sp>
      <p:pic>
        <p:nvPicPr>
          <p:cNvPr id="2" name="Picture 1">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4459" y="2864523"/>
            <a:ext cx="3398247" cy="3277884"/>
          </a:xfrm>
          <a:prstGeom prst="rect">
            <a:avLst/>
          </a:prstGeom>
        </p:spPr>
      </p:pic>
      <p:pic>
        <p:nvPicPr>
          <p:cNvPr id="7170" name="Picture 2" descr="Black London - Avril Nanton &amp; Jody Burton paperback // Bookseller Crow  Bookshop, Crystal Palace South London"/>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1446711">
            <a:off x="8718848" y="5056378"/>
            <a:ext cx="1314519" cy="198887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973081" y="4655865"/>
            <a:ext cx="4552750" cy="1200329"/>
          </a:xfrm>
          <a:prstGeom prst="rect">
            <a:avLst/>
          </a:prstGeom>
        </p:spPr>
        <p:txBody>
          <a:bodyPr wrap="square">
            <a:spAutoFit/>
          </a:bodyPr>
          <a:lstStyle/>
          <a:p>
            <a:pPr algn="ctr"/>
            <a:endParaRPr lang="en-GB" dirty="0">
              <a:solidFill>
                <a:schemeClr val="bg1"/>
              </a:solidFill>
            </a:endParaRPr>
          </a:p>
          <a:p>
            <a:pPr algn="ctr"/>
            <a:r>
              <a:rPr lang="en-GB" dirty="0">
                <a:solidFill>
                  <a:schemeClr val="bg1"/>
                </a:solidFill>
              </a:rPr>
              <a:t>You can also check out my book </a:t>
            </a:r>
            <a:r>
              <a:rPr lang="en-GB" i="1" dirty="0">
                <a:solidFill>
                  <a:schemeClr val="bg1"/>
                </a:solidFill>
              </a:rPr>
              <a:t>Black London</a:t>
            </a:r>
            <a:r>
              <a:rPr lang="en-GB" dirty="0">
                <a:solidFill>
                  <a:schemeClr val="bg1"/>
                </a:solidFill>
              </a:rPr>
              <a:t>, for more inspiring Black history, art and culture across our amazing city!</a:t>
            </a:r>
          </a:p>
        </p:txBody>
      </p:sp>
    </p:spTree>
    <p:extLst>
      <p:ext uri="{BB962C8B-B14F-4D97-AF65-F5344CB8AC3E}">
        <p14:creationId xmlns:p14="http://schemas.microsoft.com/office/powerpoint/2010/main" val="3478272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89241" y="1367758"/>
            <a:ext cx="8001903" cy="5475844"/>
          </a:xfrm>
          <a:prstGeom prst="rect">
            <a:avLst/>
          </a:prstGeom>
        </p:spPr>
      </p:pic>
    </p:spTree>
    <p:extLst>
      <p:ext uri="{BB962C8B-B14F-4D97-AF65-F5344CB8AC3E}">
        <p14:creationId xmlns:p14="http://schemas.microsoft.com/office/powerpoint/2010/main" val="2991117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idx="4294967295"/>
          </p:nvPr>
        </p:nvSpPr>
        <p:spPr>
          <a:xfrm>
            <a:off x="6061959" y="2168629"/>
            <a:ext cx="4225336" cy="2420444"/>
          </a:xfrm>
          <a:prstGeom prst="rect">
            <a:avLst/>
          </a:prstGeom>
        </p:spPr>
        <p:txBody>
          <a:bodyPr>
            <a:normAutofit fontScale="90000"/>
          </a:bodyPr>
          <a:lstStyle/>
          <a:p>
            <a:r>
              <a:rPr lang="en-GB" dirty="0">
                <a:solidFill>
                  <a:srgbClr val="41468C"/>
                </a:solidFill>
              </a:rPr>
              <a:t>Our journey starts on White Lion Street,  opposite Angel tube station.</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98483" y="1487575"/>
            <a:ext cx="4694882" cy="4498317"/>
          </a:xfrm>
          <a:prstGeom prst="rect">
            <a:avLst/>
          </a:prstGeom>
        </p:spPr>
      </p:pic>
      <p:pic>
        <p:nvPicPr>
          <p:cNvPr id="2052" name="Picture 4" descr="File:Underground.svg - Wikimedia Common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54562" y="2042112"/>
            <a:ext cx="756462" cy="61477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565969" y="2656888"/>
            <a:ext cx="1536225" cy="276999"/>
          </a:xfrm>
          <a:prstGeom prst="rect">
            <a:avLst/>
          </a:prstGeom>
          <a:noFill/>
        </p:spPr>
        <p:txBody>
          <a:bodyPr wrap="square" rtlCol="0">
            <a:spAutoFit/>
          </a:bodyPr>
          <a:lstStyle/>
          <a:p>
            <a:r>
              <a:rPr lang="en-GB" sz="1200" b="1" dirty="0">
                <a:solidFill>
                  <a:srgbClr val="41468C"/>
                </a:solidFill>
              </a:rPr>
              <a:t>Angel tube station</a:t>
            </a:r>
          </a:p>
        </p:txBody>
      </p:sp>
    </p:spTree>
    <p:extLst>
      <p:ext uri="{BB962C8B-B14F-4D97-AF65-F5344CB8AC3E}">
        <p14:creationId xmlns:p14="http://schemas.microsoft.com/office/powerpoint/2010/main" val="3097966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48602" y="1672872"/>
            <a:ext cx="5642393" cy="1038407"/>
          </a:xfrm>
        </p:spPr>
        <p:txBody>
          <a:bodyPr>
            <a:normAutofit/>
          </a:bodyPr>
          <a:lstStyle/>
          <a:p>
            <a:pPr marL="0" indent="0">
              <a:buNone/>
            </a:pPr>
            <a:r>
              <a:rPr lang="en-GB" dirty="0">
                <a:solidFill>
                  <a:srgbClr val="41468C"/>
                </a:solidFill>
              </a:rPr>
              <a:t>Can you guess the name of the African country from the flag outside this building? </a:t>
            </a:r>
          </a:p>
          <a:p>
            <a:pPr marL="0" indent="0">
              <a:buNone/>
            </a:pPr>
            <a:endParaRPr lang="en-GB" dirty="0">
              <a:solidFill>
                <a:srgbClr val="41468C"/>
              </a:solidFill>
            </a:endParaRP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5200302" y="2471212"/>
            <a:ext cx="5938016" cy="3938954"/>
          </a:xfrm>
          <a:prstGeom prst="rect">
            <a:avLst/>
          </a:prstGeom>
        </p:spPr>
      </p:pic>
      <p:pic>
        <p:nvPicPr>
          <p:cNvPr id="1032" name="Picture 8" descr="Eritrea | History, Flag, Capital, Population, Map, &amp; Facts | Britannica"/>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93786" y="2538655"/>
            <a:ext cx="3804068" cy="190203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48602" y="4521642"/>
            <a:ext cx="5343525" cy="1569660"/>
          </a:xfrm>
          <a:prstGeom prst="rect">
            <a:avLst/>
          </a:prstGeom>
        </p:spPr>
        <p:txBody>
          <a:bodyPr>
            <a:spAutoFit/>
          </a:bodyPr>
          <a:lstStyle/>
          <a:p>
            <a:r>
              <a:rPr lang="en-GB" sz="2400" dirty="0">
                <a:solidFill>
                  <a:srgbClr val="41468C"/>
                </a:solidFill>
              </a:rPr>
              <a:t>This is the Eritrean Embassy.</a:t>
            </a:r>
          </a:p>
          <a:p>
            <a:r>
              <a:rPr lang="en-GB" sz="2400" dirty="0">
                <a:solidFill>
                  <a:srgbClr val="41468C"/>
                </a:solidFill>
              </a:rPr>
              <a:t>An embassy is where an ambassador works to build relationships between their country and the rest of the world.</a:t>
            </a:r>
          </a:p>
        </p:txBody>
      </p:sp>
      <p:sp>
        <p:nvSpPr>
          <p:cNvPr id="6" name="Oval 5"/>
          <p:cNvSpPr/>
          <p:nvPr/>
        </p:nvSpPr>
        <p:spPr>
          <a:xfrm>
            <a:off x="5782157" y="1223556"/>
            <a:ext cx="731520" cy="759274"/>
          </a:xfrm>
          <a:prstGeom prst="ellipse">
            <a:avLst/>
          </a:prstGeom>
          <a:solidFill>
            <a:srgbClr val="E94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t>1</a:t>
            </a:r>
            <a:endParaRPr lang="en-GB" b="1" dirty="0"/>
          </a:p>
        </p:txBody>
      </p:sp>
    </p:spTree>
    <p:extLst>
      <p:ext uri="{BB962C8B-B14F-4D97-AF65-F5344CB8AC3E}">
        <p14:creationId xmlns:p14="http://schemas.microsoft.com/office/powerpoint/2010/main" val="3738058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260521" y="1804737"/>
            <a:ext cx="3194313" cy="4974571"/>
          </a:xfrm>
          <a:prstGeom prst="roundRect">
            <a:avLst/>
          </a:prstGeom>
          <a:solidFill>
            <a:srgbClr val="826C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Who might </a:t>
            </a:r>
            <a:r>
              <a:rPr lang="en-GB" dirty="0" err="1"/>
              <a:t>Sibhatu</a:t>
            </a:r>
            <a:r>
              <a:rPr lang="en-GB" dirty="0"/>
              <a:t> have written this poem for? Are there clues in the language she uses?</a:t>
            </a:r>
          </a:p>
          <a:p>
            <a:endParaRPr lang="en-GB" dirty="0"/>
          </a:p>
          <a:p>
            <a:r>
              <a:rPr lang="en-GB" dirty="0"/>
              <a:t>What does it mean to ‘feel not at home’? Have you ever felt like this? </a:t>
            </a:r>
          </a:p>
          <a:p>
            <a:endParaRPr lang="en-GB" dirty="0"/>
          </a:p>
          <a:p>
            <a:r>
              <a:rPr lang="en-GB" dirty="0"/>
              <a:t>What is it about the moon that offers comfort and helps us to feel at home?</a:t>
            </a:r>
          </a:p>
          <a:p>
            <a:endParaRPr lang="en-GB" dirty="0"/>
          </a:p>
          <a:p>
            <a:r>
              <a:rPr lang="en-GB" dirty="0"/>
              <a:t>What offers you comfort when you feel ‘not at home’ or in a ‘strange land’?</a:t>
            </a:r>
          </a:p>
          <a:p>
            <a:endParaRPr lang="en-GB" dirty="0"/>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b="-853"/>
          <a:stretch/>
        </p:blipFill>
        <p:spPr>
          <a:xfrm>
            <a:off x="465562" y="2052606"/>
            <a:ext cx="3327150" cy="4095946"/>
          </a:xfrm>
          <a:prstGeom prst="rect">
            <a:avLst/>
          </a:prstGeom>
        </p:spPr>
      </p:pic>
      <p:pic>
        <p:nvPicPr>
          <p:cNvPr id="5" name="Picture 8" descr="Eritrea | History, Flag, Capital, Population, Map, &amp; Facts | Britannica"/>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87662" y="2052606"/>
            <a:ext cx="2305050" cy="1152525"/>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2740501" y="4865251"/>
            <a:ext cx="985778" cy="522201"/>
          </a:xfrm>
          <a:prstGeom prst="ellipse">
            <a:avLst/>
          </a:prstGeom>
          <a:noFill/>
          <a:ln w="76200" cmpd="sng">
            <a:solidFill>
              <a:srgbClr val="E94C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439683" y="1166300"/>
            <a:ext cx="6992048" cy="830997"/>
          </a:xfrm>
          <a:prstGeom prst="rect">
            <a:avLst/>
          </a:prstGeom>
        </p:spPr>
        <p:txBody>
          <a:bodyPr wrap="square">
            <a:spAutoFit/>
          </a:bodyPr>
          <a:lstStyle/>
          <a:p>
            <a:r>
              <a:rPr lang="en-GB" sz="2400" dirty="0">
                <a:solidFill>
                  <a:srgbClr val="41468C"/>
                </a:solidFill>
              </a:rPr>
              <a:t>Eritrea is a country in Eastern Africa.</a:t>
            </a:r>
          </a:p>
          <a:p>
            <a:r>
              <a:rPr lang="en-GB" sz="2400" dirty="0">
                <a:solidFill>
                  <a:srgbClr val="41468C"/>
                </a:solidFill>
              </a:rPr>
              <a:t>It’s the birthplace of Italian poet </a:t>
            </a:r>
            <a:r>
              <a:rPr lang="en-GB" sz="2400" dirty="0" err="1">
                <a:solidFill>
                  <a:srgbClr val="41468C"/>
                </a:solidFill>
              </a:rPr>
              <a:t>Ribka</a:t>
            </a:r>
            <a:r>
              <a:rPr lang="en-GB" sz="2400" dirty="0">
                <a:solidFill>
                  <a:srgbClr val="41468C"/>
                </a:solidFill>
              </a:rPr>
              <a:t> </a:t>
            </a:r>
            <a:r>
              <a:rPr lang="en-GB" sz="2400" dirty="0" err="1">
                <a:solidFill>
                  <a:srgbClr val="41468C"/>
                </a:solidFill>
              </a:rPr>
              <a:t>Sibhatu</a:t>
            </a:r>
            <a:r>
              <a:rPr lang="en-GB" sz="2400" dirty="0">
                <a:solidFill>
                  <a:srgbClr val="41468C"/>
                </a:solidFill>
              </a:rPr>
              <a:t>.</a:t>
            </a:r>
          </a:p>
        </p:txBody>
      </p:sp>
      <p:sp>
        <p:nvSpPr>
          <p:cNvPr id="14" name="Vertical Scroll 13"/>
          <p:cNvSpPr/>
          <p:nvPr/>
        </p:nvSpPr>
        <p:spPr>
          <a:xfrm rot="21386620">
            <a:off x="3850964" y="2229937"/>
            <a:ext cx="3351305" cy="4124171"/>
          </a:xfrm>
          <a:prstGeom prst="verticalScroll">
            <a:avLst>
              <a:gd name="adj" fmla="val 6452"/>
            </a:avLst>
          </a:prstGeom>
          <a:solidFill>
            <a:schemeClr val="bg1"/>
          </a:solidFill>
          <a:ln>
            <a:solidFill>
              <a:srgbClr val="826C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GB" sz="1400" i="1" dirty="0">
                <a:solidFill>
                  <a:srgbClr val="41468C"/>
                </a:solidFill>
                <a:latin typeface="Merriweather"/>
              </a:rPr>
              <a:t>Grandmother Moon</a:t>
            </a:r>
          </a:p>
          <a:p>
            <a:pPr fontAlgn="base"/>
            <a:r>
              <a:rPr lang="en-GB" sz="1400" dirty="0">
                <a:solidFill>
                  <a:srgbClr val="41468C"/>
                </a:solidFill>
                <a:latin typeface="merriweather"/>
              </a:rPr>
              <a:t>Like once upon a time</a:t>
            </a:r>
          </a:p>
          <a:p>
            <a:pPr fontAlgn="base"/>
            <a:r>
              <a:rPr lang="en-GB" sz="1400" dirty="0">
                <a:solidFill>
                  <a:srgbClr val="41468C"/>
                </a:solidFill>
                <a:latin typeface="merriweather"/>
              </a:rPr>
              <a:t>here comes grandmother moon</a:t>
            </a:r>
          </a:p>
          <a:p>
            <a:pPr fontAlgn="base"/>
            <a:r>
              <a:rPr lang="en-GB" sz="1400" dirty="0">
                <a:solidFill>
                  <a:srgbClr val="41468C"/>
                </a:solidFill>
                <a:latin typeface="merriweather"/>
              </a:rPr>
              <a:t>through the window</a:t>
            </a:r>
          </a:p>
          <a:p>
            <a:pPr fontAlgn="base"/>
            <a:r>
              <a:rPr lang="en-GB" sz="1400" dirty="0">
                <a:solidFill>
                  <a:srgbClr val="41468C"/>
                </a:solidFill>
                <a:latin typeface="merriweather"/>
              </a:rPr>
              <a:t>full of tales and memories.</a:t>
            </a:r>
          </a:p>
          <a:p>
            <a:pPr fontAlgn="base"/>
            <a:r>
              <a:rPr lang="en-GB" sz="1400" dirty="0">
                <a:solidFill>
                  <a:srgbClr val="41468C"/>
                </a:solidFill>
                <a:latin typeface="merriweather"/>
              </a:rPr>
              <a:t> </a:t>
            </a:r>
          </a:p>
          <a:p>
            <a:pPr fontAlgn="base"/>
            <a:r>
              <a:rPr lang="en-GB" sz="1400" dirty="0">
                <a:solidFill>
                  <a:srgbClr val="41468C"/>
                </a:solidFill>
                <a:latin typeface="merriweather"/>
              </a:rPr>
              <a:t>Be brave, little one,</a:t>
            </a:r>
          </a:p>
          <a:p>
            <a:pPr fontAlgn="base"/>
            <a:r>
              <a:rPr lang="en-GB" sz="1400" dirty="0">
                <a:solidFill>
                  <a:srgbClr val="41468C"/>
                </a:solidFill>
                <a:latin typeface="merriweather"/>
              </a:rPr>
              <a:t>I'll keep you company</a:t>
            </a:r>
          </a:p>
          <a:p>
            <a:pPr fontAlgn="base"/>
            <a:r>
              <a:rPr lang="en-GB" sz="1400" dirty="0">
                <a:solidFill>
                  <a:srgbClr val="41468C"/>
                </a:solidFill>
                <a:latin typeface="merriweather"/>
              </a:rPr>
              <a:t>wherever you are!</a:t>
            </a:r>
          </a:p>
          <a:p>
            <a:pPr fontAlgn="base"/>
            <a:r>
              <a:rPr lang="en-GB" sz="1400" dirty="0">
                <a:solidFill>
                  <a:srgbClr val="41468C"/>
                </a:solidFill>
                <a:latin typeface="merriweather"/>
              </a:rPr>
              <a:t> </a:t>
            </a:r>
          </a:p>
          <a:p>
            <a:pPr fontAlgn="base"/>
            <a:r>
              <a:rPr lang="en-GB" sz="1400" dirty="0">
                <a:solidFill>
                  <a:srgbClr val="41468C"/>
                </a:solidFill>
                <a:latin typeface="merriweather"/>
              </a:rPr>
              <a:t>Grandmother moon</a:t>
            </a:r>
          </a:p>
          <a:p>
            <a:pPr fontAlgn="base"/>
            <a:r>
              <a:rPr lang="en-GB" sz="1400" dirty="0">
                <a:solidFill>
                  <a:srgbClr val="41468C"/>
                </a:solidFill>
                <a:latin typeface="merriweather"/>
              </a:rPr>
              <a:t>tells stories and sings poems</a:t>
            </a:r>
          </a:p>
          <a:p>
            <a:pPr fontAlgn="base"/>
            <a:r>
              <a:rPr lang="en-GB" sz="1400" dirty="0">
                <a:solidFill>
                  <a:srgbClr val="41468C"/>
                </a:solidFill>
                <a:latin typeface="merriweather"/>
              </a:rPr>
              <a:t>that make us feel</a:t>
            </a:r>
          </a:p>
          <a:p>
            <a:pPr fontAlgn="base"/>
            <a:r>
              <a:rPr lang="en-GB" sz="1400" dirty="0">
                <a:solidFill>
                  <a:srgbClr val="41468C"/>
                </a:solidFill>
                <a:latin typeface="merriweather"/>
              </a:rPr>
              <a:t>at home in a strange land!</a:t>
            </a:r>
          </a:p>
          <a:p>
            <a:pPr fontAlgn="base"/>
            <a:endParaRPr lang="en-GB" sz="1400" dirty="0">
              <a:solidFill>
                <a:srgbClr val="41468C"/>
              </a:solidFill>
              <a:latin typeface="merriweather"/>
            </a:endParaRPr>
          </a:p>
          <a:p>
            <a:pPr fontAlgn="base"/>
            <a:r>
              <a:rPr lang="en-GB" sz="1400" dirty="0">
                <a:solidFill>
                  <a:srgbClr val="41468C"/>
                </a:solidFill>
                <a:latin typeface="merriweather"/>
              </a:rPr>
              <a:t>By </a:t>
            </a:r>
            <a:r>
              <a:rPr lang="en-GB" sz="1400" dirty="0" err="1">
                <a:solidFill>
                  <a:srgbClr val="41468C"/>
                </a:solidFill>
                <a:latin typeface="merriweather"/>
              </a:rPr>
              <a:t>Ribka</a:t>
            </a:r>
            <a:r>
              <a:rPr lang="en-GB" sz="1400" dirty="0">
                <a:solidFill>
                  <a:srgbClr val="41468C"/>
                </a:solidFill>
                <a:latin typeface="merriweather"/>
              </a:rPr>
              <a:t> </a:t>
            </a:r>
            <a:r>
              <a:rPr lang="en-GB" sz="1400" dirty="0" err="1">
                <a:solidFill>
                  <a:srgbClr val="41468C"/>
                </a:solidFill>
                <a:latin typeface="merriweather"/>
              </a:rPr>
              <a:t>Sibhatu</a:t>
            </a:r>
            <a:endParaRPr lang="en-GB" sz="1400" dirty="0">
              <a:solidFill>
                <a:srgbClr val="41468C"/>
              </a:solidFill>
              <a:latin typeface="merriweather"/>
            </a:endParaRPr>
          </a:p>
          <a:p>
            <a:pPr fontAlgn="base"/>
            <a:r>
              <a:rPr lang="en-GB" sz="1400" dirty="0">
                <a:solidFill>
                  <a:srgbClr val="41468C"/>
                </a:solidFill>
                <a:latin typeface="merriweather"/>
              </a:rPr>
              <a:t>translated by André </a:t>
            </a:r>
            <a:r>
              <a:rPr lang="en-GB" sz="1400" dirty="0" err="1">
                <a:solidFill>
                  <a:srgbClr val="41468C"/>
                </a:solidFill>
                <a:latin typeface="merriweather"/>
              </a:rPr>
              <a:t>Naffis-Sahely</a:t>
            </a:r>
            <a:endParaRPr lang="en-GB" sz="1400" dirty="0">
              <a:solidFill>
                <a:srgbClr val="41468C"/>
              </a:solidFill>
              <a:latin typeface="merriweather"/>
            </a:endParaRPr>
          </a:p>
        </p:txBody>
      </p:sp>
    </p:spTree>
    <p:extLst>
      <p:ext uri="{BB962C8B-B14F-4D97-AF65-F5344CB8AC3E}">
        <p14:creationId xmlns:p14="http://schemas.microsoft.com/office/powerpoint/2010/main" val="1059623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44525" y="2004710"/>
            <a:ext cx="4864100" cy="4305678"/>
          </a:xfrm>
          <a:prstGeom prst="rect">
            <a:avLst/>
          </a:prstGeom>
        </p:spPr>
      </p:pic>
      <p:sp>
        <p:nvSpPr>
          <p:cNvPr id="2" name="Subtitle 1"/>
          <p:cNvSpPr>
            <a:spLocks noGrp="1"/>
          </p:cNvSpPr>
          <p:nvPr>
            <p:ph type="subTitle" idx="1"/>
          </p:nvPr>
        </p:nvSpPr>
        <p:spPr>
          <a:xfrm>
            <a:off x="6134101" y="2290813"/>
            <a:ext cx="3822650" cy="4421093"/>
          </a:xfrm>
        </p:spPr>
        <p:txBody>
          <a:bodyPr>
            <a:normAutofit/>
          </a:bodyPr>
          <a:lstStyle/>
          <a:p>
            <a:pPr marL="0" indent="0">
              <a:buNone/>
            </a:pPr>
            <a:r>
              <a:rPr lang="en-GB" sz="4400" dirty="0">
                <a:solidFill>
                  <a:srgbClr val="41468C"/>
                </a:solidFill>
              </a:rPr>
              <a:t>Next, we will head along White Lion Street to reach Donegal Street.</a:t>
            </a:r>
          </a:p>
        </p:txBody>
      </p:sp>
    </p:spTree>
    <p:extLst>
      <p:ext uri="{BB962C8B-B14F-4D97-AF65-F5344CB8AC3E}">
        <p14:creationId xmlns:p14="http://schemas.microsoft.com/office/powerpoint/2010/main" val="1618139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66433" y="1552393"/>
            <a:ext cx="5954906" cy="2143307"/>
          </a:xfrm>
        </p:spPr>
        <p:txBody>
          <a:bodyPr>
            <a:normAutofit/>
          </a:bodyPr>
          <a:lstStyle/>
          <a:p>
            <a:pPr marL="0" indent="0">
              <a:buNone/>
            </a:pPr>
            <a:r>
              <a:rPr lang="en-GB" dirty="0">
                <a:solidFill>
                  <a:srgbClr val="41468C"/>
                </a:solidFill>
              </a:rPr>
              <a:t>This was the African National Congress HQ from the 1970s to 1990s. </a:t>
            </a:r>
            <a:r>
              <a:rPr lang="en-GB" dirty="0" smtClean="0">
                <a:solidFill>
                  <a:srgbClr val="41468C"/>
                </a:solidFill>
              </a:rPr>
              <a:t>Here</a:t>
            </a:r>
            <a:r>
              <a:rPr lang="en-GB" dirty="0">
                <a:solidFill>
                  <a:srgbClr val="41468C"/>
                </a:solidFill>
              </a:rPr>
              <a:t>, activists worked to worked </a:t>
            </a:r>
            <a:r>
              <a:rPr lang="en-GB" dirty="0" smtClean="0">
                <a:solidFill>
                  <a:srgbClr val="41468C"/>
                </a:solidFill>
              </a:rPr>
              <a:t>to </a:t>
            </a:r>
            <a:r>
              <a:rPr lang="en-GB" dirty="0">
                <a:solidFill>
                  <a:srgbClr val="41468C"/>
                </a:solidFill>
              </a:rPr>
              <a:t>free political prisoners like Nelson Mandela and to fight for Black South African </a:t>
            </a:r>
            <a:r>
              <a:rPr lang="en-GB" dirty="0" smtClean="0">
                <a:solidFill>
                  <a:srgbClr val="41468C"/>
                </a:solidFill>
              </a:rPr>
              <a:t>rights</a:t>
            </a:r>
            <a:r>
              <a:rPr lang="en-GB" dirty="0">
                <a:solidFill>
                  <a:srgbClr val="41468C"/>
                </a:solidFill>
              </a:rPr>
              <a:t>.</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5957624" y="2189245"/>
            <a:ext cx="5094817" cy="3821113"/>
          </a:xfrm>
          <a:prstGeom prst="rect">
            <a:avLst/>
          </a:prstGeom>
        </p:spPr>
      </p:pic>
      <p:pic>
        <p:nvPicPr>
          <p:cNvPr id="1026" name="Picture 2" descr="African National Congress : London Remembers, Aiming to capture all  memorials in Londo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6433" y="3359776"/>
            <a:ext cx="2804223" cy="28042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elson Mandela - Quotes, Spouse &amp; Death - Biography"/>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422382" y="3265418"/>
            <a:ext cx="2820368" cy="2820368"/>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6258896" y="1172756"/>
            <a:ext cx="731520" cy="759274"/>
          </a:xfrm>
          <a:prstGeom prst="ellipse">
            <a:avLst/>
          </a:prstGeom>
          <a:solidFill>
            <a:srgbClr val="E94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t>2</a:t>
            </a:r>
            <a:endParaRPr lang="en-GB" b="1" dirty="0"/>
          </a:p>
        </p:txBody>
      </p:sp>
      <p:sp>
        <p:nvSpPr>
          <p:cNvPr id="3" name="Rounded Rectangle 2"/>
          <p:cNvSpPr/>
          <p:nvPr/>
        </p:nvSpPr>
        <p:spPr>
          <a:xfrm>
            <a:off x="2558225" y="5900940"/>
            <a:ext cx="4548681" cy="899081"/>
          </a:xfrm>
          <a:prstGeom prst="roundRect">
            <a:avLst/>
          </a:prstGeom>
          <a:solidFill>
            <a:srgbClr val="826C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What do you know about Nelson Mandela?</a:t>
            </a:r>
          </a:p>
          <a:p>
            <a:pPr algn="ctr"/>
            <a:r>
              <a:rPr lang="en-GB" dirty="0"/>
              <a:t>Why is he an important person in history?</a:t>
            </a:r>
          </a:p>
        </p:txBody>
      </p:sp>
    </p:spTree>
    <p:extLst>
      <p:ext uri="{BB962C8B-B14F-4D97-AF65-F5344CB8AC3E}">
        <p14:creationId xmlns:p14="http://schemas.microsoft.com/office/powerpoint/2010/main" val="3593688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736657" y="2136808"/>
            <a:ext cx="4220094" cy="4575098"/>
          </a:xfrm>
        </p:spPr>
        <p:txBody>
          <a:bodyPr>
            <a:normAutofit/>
          </a:bodyPr>
          <a:lstStyle/>
          <a:p>
            <a:pPr marL="0" indent="0">
              <a:buNone/>
            </a:pPr>
            <a:r>
              <a:rPr lang="en-GB" sz="4400" dirty="0">
                <a:solidFill>
                  <a:srgbClr val="41468C"/>
                </a:solidFill>
              </a:rPr>
              <a:t>Let’s head to the end of Donegal Street and onto Rodney Street for points 3, 4 and 5 on the map!</a:t>
            </a:r>
          </a:p>
        </p:txBody>
      </p:sp>
      <p:pic>
        <p:nvPicPr>
          <p:cNvPr id="4" name="Picture 3"/>
          <p:cNvPicPr>
            <a:picLocks noChangeAspect="1"/>
          </p:cNvPicPr>
          <p:nvPr/>
        </p:nvPicPr>
        <p:blipFill>
          <a:blip r:embed="rId2"/>
          <a:stretch>
            <a:fillRect/>
          </a:stretch>
        </p:blipFill>
        <p:spPr>
          <a:xfrm>
            <a:off x="1387282" y="1756592"/>
            <a:ext cx="3394924" cy="4305235"/>
          </a:xfrm>
          <a:prstGeom prst="rect">
            <a:avLst/>
          </a:prstGeom>
        </p:spPr>
      </p:pic>
    </p:spTree>
    <p:extLst>
      <p:ext uri="{BB962C8B-B14F-4D97-AF65-F5344CB8AC3E}">
        <p14:creationId xmlns:p14="http://schemas.microsoft.com/office/powerpoint/2010/main" val="1458366717"/>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F2F43CA-CBEA-4D69-891C-F877FA57C067}" vid="{9E2EACD8-AACC-4ECA-AA05-8BC8993DB542}"/>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F2F43CA-CBEA-4D69-891C-F877FA57C067}" vid="{A3536EA7-70A2-4B95-AEBD-2A6E88330A5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 – FINAL Red 2020</Template>
  <TotalTime>0</TotalTime>
  <Words>1383</Words>
  <Application>Microsoft Office PowerPoint</Application>
  <PresentationFormat>Custom</PresentationFormat>
  <Paragraphs>116</Paragraphs>
  <Slides>22</Slides>
  <Notes>11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22</vt:i4>
      </vt:variant>
    </vt:vector>
  </HeadingPairs>
  <TitlesOfParts>
    <vt:vector size="28" baseType="lpstr">
      <vt:lpstr>Arial</vt:lpstr>
      <vt:lpstr>Calibri</vt:lpstr>
      <vt:lpstr>merriweather</vt:lpstr>
      <vt:lpstr>merriweather</vt:lpstr>
      <vt:lpstr>Office Theme</vt:lpstr>
      <vt:lpstr>Custom Design</vt:lpstr>
      <vt:lpstr>PowerPoint Presentation</vt:lpstr>
      <vt:lpstr>Welcome explorers!</vt:lpstr>
      <vt:lpstr>PowerPoint Presentation</vt:lpstr>
      <vt:lpstr>Our journey starts on White Lion Street,  opposite Angel tube station.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 for joining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2022-11-10T09:31:50Z</dcterms:created>
  <dcterms:modified xsi:type="dcterms:W3CDTF">2023-05-10T10:35:19Z</dcterms:modified>
</cp:coreProperties>
</file>