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75" r:id="rId3"/>
  </p:sldMasterIdLst>
  <p:notesMasterIdLst>
    <p:notesMasterId r:id="rId10"/>
  </p:notesMasterIdLst>
  <p:handoutMasterIdLst>
    <p:handoutMasterId r:id="rId11"/>
  </p:handoutMasterIdLst>
  <p:sldIdLst>
    <p:sldId id="271" r:id="rId4"/>
    <p:sldId id="272" r:id="rId5"/>
    <p:sldId id="273" r:id="rId6"/>
    <p:sldId id="274" r:id="rId7"/>
    <p:sldId id="276" r:id="rId8"/>
    <p:sldId id="267" r:id="rId9"/>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die Dye" initials="MD" lastIdx="1" clrIdx="0">
    <p:extLst>
      <p:ext uri="{19B8F6BF-5375-455C-9EA6-DF929625EA0E}">
        <p15:presenceInfo xmlns:p15="http://schemas.microsoft.com/office/powerpoint/2012/main" userId="S::mord20@bath.ac.uk::bd1405e5-9fc4-45be-a8c5-3ac5f28e35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4C33"/>
    <a:srgbClr val="3399FF"/>
    <a:srgbClr val="FF9999"/>
    <a:srgbClr val="CC00FF"/>
    <a:srgbClr val="FF9933"/>
    <a:srgbClr val="826CA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629" autoAdjust="0"/>
  </p:normalViewPr>
  <p:slideViewPr>
    <p:cSldViewPr snapToGrid="0">
      <p:cViewPr varScale="1">
        <p:scale>
          <a:sx n="71" d="100"/>
          <a:sy n="71" d="100"/>
        </p:scale>
        <p:origin x="1392" y="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0" d="100"/>
          <a:sy n="120" d="100"/>
        </p:scale>
        <p:origin x="397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CBD586-1C36-4260-A05B-3A1E23DD696F}" type="datetimeFigureOut">
              <a:rPr lang="en-GB" smtClean="0"/>
              <a:t>15/04/2021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A014E9-8306-4893-BB53-C5D80F65B9C1}" type="slidenum">
              <a:rPr lang="en-GB" smtClean="0"/>
              <a:t>‹#›</a:t>
            </a:fld>
            <a:endParaRPr lang="en-GB"/>
          </a:p>
        </p:txBody>
      </p:sp>
    </p:spTree>
    <p:extLst>
      <p:ext uri="{BB962C8B-B14F-4D97-AF65-F5344CB8AC3E}">
        <p14:creationId xmlns:p14="http://schemas.microsoft.com/office/powerpoint/2010/main" val="35443277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8BA28-EE1E-4B8F-9349-37F42809C967}" type="datetimeFigureOut">
              <a:rPr lang="en-GB" smtClean="0"/>
              <a:t>15/04/2021</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1A029-17D5-4BDF-A530-870AD8936533}" type="slidenum">
              <a:rPr lang="en-GB" smtClean="0"/>
              <a:t>‹#›</a:t>
            </a:fld>
            <a:endParaRPr lang="en-GB"/>
          </a:p>
        </p:txBody>
      </p:sp>
    </p:spTree>
    <p:extLst>
      <p:ext uri="{BB962C8B-B14F-4D97-AF65-F5344CB8AC3E}">
        <p14:creationId xmlns:p14="http://schemas.microsoft.com/office/powerpoint/2010/main" val="9372951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Start by looking at the front cover with your class, you could also read the blurb. Encourage discussion around the images and colours used to begin to develop inferences and links as to what the book may be about.</a:t>
            </a:r>
          </a:p>
        </p:txBody>
      </p:sp>
      <p:sp>
        <p:nvSpPr>
          <p:cNvPr id="4" name="Slide Number Placeholder 3"/>
          <p:cNvSpPr>
            <a:spLocks noGrp="1"/>
          </p:cNvSpPr>
          <p:nvPr>
            <p:ph type="sldNum" sz="quarter" idx="5"/>
          </p:nvPr>
        </p:nvSpPr>
        <p:spPr/>
        <p:txBody>
          <a:bodyPr/>
          <a:lstStyle/>
          <a:p>
            <a:fld id="{D8B1A029-17D5-4BDF-A530-870AD8936533}" type="slidenum">
              <a:rPr lang="en-GB" smtClean="0"/>
              <a:t>2</a:t>
            </a:fld>
            <a:endParaRPr lang="en-GB"/>
          </a:p>
        </p:txBody>
      </p:sp>
    </p:spTree>
    <p:extLst>
      <p:ext uri="{BB962C8B-B14F-4D97-AF65-F5344CB8AC3E}">
        <p14:creationId xmlns:p14="http://schemas.microsoft.com/office/powerpoint/2010/main" val="773609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pages 7 – 9 with your class. Lower key stages could discuss the imagery of green, explain what a superhero looks like. Higher key stages could look at the use of a rhetorical question and discuss its effect on the reader.</a:t>
            </a:r>
          </a:p>
        </p:txBody>
      </p:sp>
      <p:sp>
        <p:nvSpPr>
          <p:cNvPr id="4" name="Slide Number Placeholder 3"/>
          <p:cNvSpPr>
            <a:spLocks noGrp="1"/>
          </p:cNvSpPr>
          <p:nvPr>
            <p:ph type="sldNum" sz="quarter" idx="5"/>
          </p:nvPr>
        </p:nvSpPr>
        <p:spPr/>
        <p:txBody>
          <a:bodyPr/>
          <a:lstStyle/>
          <a:p>
            <a:fld id="{D8B1A029-17D5-4BDF-A530-870AD8936533}" type="slidenum">
              <a:rPr lang="en-GB" smtClean="0"/>
              <a:t>3</a:t>
            </a:fld>
            <a:endParaRPr lang="en-GB"/>
          </a:p>
        </p:txBody>
      </p:sp>
    </p:spTree>
    <p:extLst>
      <p:ext uri="{BB962C8B-B14F-4D97-AF65-F5344CB8AC3E}">
        <p14:creationId xmlns:p14="http://schemas.microsoft.com/office/powerpoint/2010/main" val="1624216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these questions to encourage discussion about the content of the first few pages of the book.</a:t>
            </a:r>
          </a:p>
          <a:p>
            <a:r>
              <a:rPr lang="en-GB" dirty="0"/>
              <a:t>Lower key stages could focus on the use of a ‘cape’ and the skills needed for the ‘job’. Pupils might notice the use of listing or bullet points to portray key information. </a:t>
            </a:r>
          </a:p>
          <a:p>
            <a:r>
              <a:rPr lang="en-GB" dirty="0"/>
              <a:t>Higher key stages could discuss how a ‘job advert’ engages a reader and encourages action or involvement.</a:t>
            </a:r>
          </a:p>
          <a:p>
            <a:endParaRPr lang="en-GB" dirty="0"/>
          </a:p>
          <a:p>
            <a:r>
              <a:rPr lang="en-GB" dirty="0"/>
              <a:t>Pupils could also focus on what other skills superheroes need. You could discuss examples of when they have done brave or kind acts.</a:t>
            </a:r>
          </a:p>
        </p:txBody>
      </p:sp>
      <p:sp>
        <p:nvSpPr>
          <p:cNvPr id="4" name="Slide Number Placeholder 3"/>
          <p:cNvSpPr>
            <a:spLocks noGrp="1"/>
          </p:cNvSpPr>
          <p:nvPr>
            <p:ph type="sldNum" sz="quarter" idx="5"/>
          </p:nvPr>
        </p:nvSpPr>
        <p:spPr/>
        <p:txBody>
          <a:bodyPr/>
          <a:lstStyle/>
          <a:p>
            <a:fld id="{D8B1A029-17D5-4BDF-A530-870AD8936533}" type="slidenum">
              <a:rPr lang="en-GB" smtClean="0"/>
              <a:t>4</a:t>
            </a:fld>
            <a:endParaRPr lang="en-GB"/>
          </a:p>
        </p:txBody>
      </p:sp>
    </p:spTree>
    <p:extLst>
      <p:ext uri="{BB962C8B-B14F-4D97-AF65-F5344CB8AC3E}">
        <p14:creationId xmlns:p14="http://schemas.microsoft.com/office/powerpoint/2010/main" val="1274234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plenary of this lesson is to produce an inference based on the front cover, or the text for higher key stages.</a:t>
            </a:r>
          </a:p>
          <a:p>
            <a:r>
              <a:rPr lang="en-GB" dirty="0"/>
              <a:t>Use the sentence starters as scaffolding. This could be a verbal activity or written on post it notes and used as part of a display around climate change, or written in books.</a:t>
            </a:r>
          </a:p>
          <a:p>
            <a:r>
              <a:rPr lang="en-GB" dirty="0"/>
              <a:t>Challenge higher key stage pupils to consider how the author intended the reader to involve themselves in the book, complete challenges and act on the information detailed throughout the book.</a:t>
            </a:r>
          </a:p>
          <a:p>
            <a:r>
              <a:rPr lang="en-GB" dirty="0"/>
              <a:t>Lower key stages might infer that the book is about nature because of the colour green or the pictures of plants.</a:t>
            </a:r>
          </a:p>
        </p:txBody>
      </p:sp>
      <p:sp>
        <p:nvSpPr>
          <p:cNvPr id="4" name="Slide Number Placeholder 3"/>
          <p:cNvSpPr>
            <a:spLocks noGrp="1"/>
          </p:cNvSpPr>
          <p:nvPr>
            <p:ph type="sldNum" sz="quarter" idx="5"/>
          </p:nvPr>
        </p:nvSpPr>
        <p:spPr/>
        <p:txBody>
          <a:bodyPr/>
          <a:lstStyle/>
          <a:p>
            <a:fld id="{D8B1A029-17D5-4BDF-A530-870AD8936533}" type="slidenum">
              <a:rPr lang="en-GB" smtClean="0"/>
              <a:t>5</a:t>
            </a:fld>
            <a:endParaRPr lang="en-GB"/>
          </a:p>
        </p:txBody>
      </p:sp>
    </p:spTree>
    <p:extLst>
      <p:ext uri="{BB962C8B-B14F-4D97-AF65-F5344CB8AC3E}">
        <p14:creationId xmlns:p14="http://schemas.microsoft.com/office/powerpoint/2010/main" val="399707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B1A029-17D5-4BDF-A530-870AD8936533}" type="slidenum">
              <a:rPr lang="en-GB" smtClean="0"/>
              <a:t>6</a:t>
            </a:fld>
            <a:endParaRPr lang="en-GB"/>
          </a:p>
        </p:txBody>
      </p:sp>
    </p:spTree>
    <p:extLst>
      <p:ext uri="{BB962C8B-B14F-4D97-AF65-F5344CB8AC3E}">
        <p14:creationId xmlns:p14="http://schemas.microsoft.com/office/powerpoint/2010/main" val="4129746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53607" y="1603193"/>
            <a:ext cx="9503144" cy="5108713"/>
          </a:xfrm>
          <a:prstGeom prst="rect">
            <a:avLst/>
          </a:prstGeom>
        </p:spPr>
        <p:txBody>
          <a:bodyPr>
            <a:normAutofit/>
          </a:bodyPr>
          <a:lstStyle>
            <a:lvl1pPr marL="285750" indent="-285750" algn="l">
              <a:buFont typeface="Arial" panose="020B0604020202020204" pitchFamily="34" charset="0"/>
              <a:buChar char="•"/>
              <a:defRPr sz="2400" baseline="0">
                <a:latin typeface="+mn-lt"/>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dirty="0"/>
              <a:t>Body text – Calibri body, no smaller than point size 18</a:t>
            </a:r>
          </a:p>
        </p:txBody>
      </p:sp>
      <p:sp>
        <p:nvSpPr>
          <p:cNvPr id="5" name="Footer Placeholder 4"/>
          <p:cNvSpPr>
            <a:spLocks noGrp="1"/>
          </p:cNvSpPr>
          <p:nvPr>
            <p:ph type="ftr" sz="quarter" idx="11"/>
          </p:nvPr>
        </p:nvSpPr>
        <p:spPr>
          <a:xfrm>
            <a:off x="569843" y="7006700"/>
            <a:ext cx="6580307" cy="402483"/>
          </a:xfrm>
          <a:prstGeom prst="rect">
            <a:avLst/>
          </a:prstGeom>
        </p:spPr>
        <p:txBody>
          <a:bodyPr/>
          <a:lstStyle>
            <a:lvl1pPr>
              <a:defRPr>
                <a:solidFill>
                  <a:schemeClr val="tx1"/>
                </a:solidFill>
              </a:defRPr>
            </a:lvl1pPr>
          </a:lstStyle>
          <a:p>
            <a:r>
              <a:rPr lang="en-GB" dirty="0"/>
              <a:t>literacytrust.org.uk</a:t>
            </a:r>
          </a:p>
        </p:txBody>
      </p:sp>
      <p:sp>
        <p:nvSpPr>
          <p:cNvPr id="6" name="Slide Number Placeholder 5"/>
          <p:cNvSpPr>
            <a:spLocks noGrp="1"/>
          </p:cNvSpPr>
          <p:nvPr>
            <p:ph type="sldNum" sz="quarter" idx="12"/>
          </p:nvPr>
        </p:nvSpPr>
        <p:spPr>
          <a:xfrm>
            <a:off x="7551093" y="7006700"/>
            <a:ext cx="2405658" cy="402483"/>
          </a:xfrm>
          <a:prstGeom prst="rect">
            <a:avLst/>
          </a:prstGeom>
        </p:spPr>
        <p:txBody>
          <a:bodyPr/>
          <a:lstStyle/>
          <a:p>
            <a:pPr algn="r"/>
            <a:fld id="{906567F9-CC0D-4FD6-8CF0-FE17D7DE3DCF}" type="slidenum">
              <a:rPr lang="en-GB" smtClean="0"/>
              <a:pPr algn="r"/>
              <a:t>‹#›</a:t>
            </a:fld>
            <a:endParaRPr lang="en-GB" dirty="0"/>
          </a:p>
        </p:txBody>
      </p:sp>
      <p:sp>
        <p:nvSpPr>
          <p:cNvPr id="7" name="Rectangle 6"/>
          <p:cNvSpPr/>
          <p:nvPr userDrawn="1"/>
        </p:nvSpPr>
        <p:spPr>
          <a:xfrm>
            <a:off x="0" y="-94708"/>
            <a:ext cx="10691813" cy="1550504"/>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96887" y="70944"/>
            <a:ext cx="8359864" cy="1219200"/>
          </a:xfrm>
          <a:prstGeom prst="rect">
            <a:avLst/>
          </a:prstGeom>
        </p:spPr>
        <p:txBody>
          <a:bodyPr anchor="b">
            <a:normAutofit/>
          </a:bodyPr>
          <a:lstStyle>
            <a:lvl1pPr algn="l">
              <a:defRPr sz="4400" b="1" spc="100" baseline="0">
                <a:solidFill>
                  <a:schemeClr val="bg1"/>
                </a:solidFill>
                <a:latin typeface="+mn-lt"/>
              </a:defRPr>
            </a:lvl1pPr>
          </a:lstStyle>
          <a:p>
            <a:r>
              <a:rPr lang="en-US" dirty="0"/>
              <a:t>Heading here – Calibri Body, bold, point size 44</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353" y="331683"/>
            <a:ext cx="882944" cy="880891"/>
          </a:xfrm>
          <a:prstGeom prst="rect">
            <a:avLst/>
          </a:prstGeom>
        </p:spPr>
      </p:pic>
    </p:spTree>
    <p:extLst>
      <p:ext uri="{BB962C8B-B14F-4D97-AF65-F5344CB8AC3E}">
        <p14:creationId xmlns:p14="http://schemas.microsoft.com/office/powerpoint/2010/main" val="340716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545013" y="1089025"/>
            <a:ext cx="541337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15/04/2021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5248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115640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9101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8087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3557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7942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16239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63724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7122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4797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9832" y="6888729"/>
            <a:ext cx="670946" cy="670946"/>
          </a:xfrm>
          <a:prstGeom prst="rect">
            <a:avLst/>
          </a:prstGeom>
        </p:spPr>
      </p:pic>
      <p:sp>
        <p:nvSpPr>
          <p:cNvPr id="4" name="Rectangle 3"/>
          <p:cNvSpPr/>
          <p:nvPr userDrawn="1"/>
        </p:nvSpPr>
        <p:spPr>
          <a:xfrm flipH="1">
            <a:off x="0" y="0"/>
            <a:ext cx="3139013" cy="7559675"/>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3389479" y="6166310"/>
            <a:ext cx="7109842" cy="907941"/>
          </a:xfrm>
          <a:prstGeom prst="rect">
            <a:avLst/>
          </a:prstGeom>
        </p:spPr>
        <p:txBody>
          <a:bodyPr wrap="square">
            <a:spAutoFit/>
          </a:bodyPr>
          <a:lstStyle/>
          <a:p>
            <a:pPr>
              <a:spcAft>
                <a:spcPts val="0"/>
              </a:spcAft>
              <a:tabLst>
                <a:tab pos="2865755" algn="ctr"/>
                <a:tab pos="5731510" algn="r"/>
              </a:tabLs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National Literacy Trust 2020</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 020 7587 1842   W: literacytrust.org.uk   Twitter: @</a:t>
            </a:r>
            <a:r>
              <a:rPr lang="en-GB" sz="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Literacy_Trust</a:t>
            </a: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Facebook: </a:t>
            </a:r>
            <a:r>
              <a:rPr lang="en-GB" sz="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nationalliteracytrust</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National Literacy Trust is a registered charity no. 1116260 and a company limited by guarantee no. 5836486 registered in England and Wales  </a:t>
            </a:r>
            <a:b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a registered charity in Scotland no. SC042944. Registered address: 68 South Lambeth Road, London SW8 1RL.</a:t>
            </a:r>
            <a:endParaRPr lang="en-GB"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9666" y="481524"/>
            <a:ext cx="1979680" cy="1979680"/>
          </a:xfrm>
          <a:prstGeom prst="rect">
            <a:avLst/>
          </a:prstGeom>
        </p:spPr>
      </p:pic>
      <p:sp>
        <p:nvSpPr>
          <p:cNvPr id="11" name="Rectangle 10"/>
          <p:cNvSpPr/>
          <p:nvPr userDrawn="1"/>
        </p:nvSpPr>
        <p:spPr>
          <a:xfrm>
            <a:off x="3607200" y="1022121"/>
            <a:ext cx="6674400" cy="1200329"/>
          </a:xfrm>
          <a:prstGeom prst="rect">
            <a:avLst/>
          </a:prstGeom>
        </p:spPr>
        <p:txBody>
          <a:bodyPr wrap="square">
            <a:spAutoFit/>
          </a:bodyPr>
          <a:lstStyle/>
          <a:p>
            <a:r>
              <a:rPr lang="en-GB" sz="4800" b="1" spc="100" dirty="0">
                <a:solidFill>
                  <a:srgbClr val="826CAE"/>
                </a:solidFill>
                <a:latin typeface="+mn-lt"/>
              </a:rPr>
              <a:t>Thank you</a:t>
            </a:r>
            <a:br>
              <a:rPr lang="en-GB" b="1" dirty="0">
                <a:latin typeface="+mn-lt"/>
              </a:rPr>
            </a:br>
            <a:endParaRPr lang="en-GB" sz="2400" spc="100" dirty="0">
              <a:latin typeface="+mn-lt"/>
            </a:endParaRPr>
          </a:p>
        </p:txBody>
      </p:sp>
    </p:spTree>
    <p:extLst>
      <p:ext uri="{BB962C8B-B14F-4D97-AF65-F5344CB8AC3E}">
        <p14:creationId xmlns:p14="http://schemas.microsoft.com/office/powerpoint/2010/main" val="4278396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91354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49579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591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18014" y="1805831"/>
            <a:ext cx="8018463" cy="2632075"/>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318014" y="4539506"/>
            <a:ext cx="801846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
        <p:nvSpPr>
          <p:cNvPr id="8" name="Title Placeholder 1"/>
          <p:cNvSpPr txBox="1">
            <a:spLocks/>
          </p:cNvSpPr>
          <p:nvPr userDrawn="1"/>
        </p:nvSpPr>
        <p:spPr>
          <a:xfrm>
            <a:off x="1553390" y="94515"/>
            <a:ext cx="9221787" cy="1460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en-US" dirty="0"/>
              <a:t>Heading here</a:t>
            </a:r>
            <a:endParaRPr lang="en-GB" dirty="0"/>
          </a:p>
        </p:txBody>
      </p:sp>
    </p:spTree>
    <p:extLst>
      <p:ext uri="{BB962C8B-B14F-4D97-AF65-F5344CB8AC3E}">
        <p14:creationId xmlns:p14="http://schemas.microsoft.com/office/powerpoint/2010/main" val="2897028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here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405895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63"/>
            <a:ext cx="9220200" cy="31448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730250" y="5059363"/>
            <a:ext cx="9220200"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
        <p:nvSpPr>
          <p:cNvPr id="7" name="Title Placeholder 1"/>
          <p:cNvSpPr txBox="1">
            <a:spLocks/>
          </p:cNvSpPr>
          <p:nvPr userDrawn="1"/>
        </p:nvSpPr>
        <p:spPr>
          <a:xfrm>
            <a:off x="1553390" y="94515"/>
            <a:ext cx="9221787" cy="1460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en-US" dirty="0"/>
              <a:t>Heading here</a:t>
            </a:r>
            <a:endParaRPr lang="en-GB" dirty="0"/>
          </a:p>
        </p:txBody>
      </p:sp>
    </p:spTree>
    <p:extLst>
      <p:ext uri="{BB962C8B-B14F-4D97-AF65-F5344CB8AC3E}">
        <p14:creationId xmlns:p14="http://schemas.microsoft.com/office/powerpoint/2010/main" val="358730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here</a:t>
            </a:r>
            <a:endParaRPr lang="en-GB" dirty="0"/>
          </a:p>
        </p:txBody>
      </p:sp>
      <p:sp>
        <p:nvSpPr>
          <p:cNvPr id="3" name="Content Placeholder 2"/>
          <p:cNvSpPr>
            <a:spLocks noGrp="1"/>
          </p:cNvSpPr>
          <p:nvPr>
            <p:ph sz="half" idx="1"/>
          </p:nvPr>
        </p:nvSpPr>
        <p:spPr>
          <a:xfrm>
            <a:off x="735013" y="2012950"/>
            <a:ext cx="4533900" cy="4795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21313" y="2012950"/>
            <a:ext cx="4535487" cy="4795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15/04/2021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4032972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70025" y="115888"/>
            <a:ext cx="9221788" cy="1460500"/>
          </a:xfrm>
        </p:spPr>
        <p:txBody>
          <a:bodyPr/>
          <a:lstStyle/>
          <a:p>
            <a:r>
              <a:rPr lang="en-US" dirty="0"/>
              <a:t>Heading here</a:t>
            </a:r>
            <a:endParaRPr lang="en-GB" dirty="0"/>
          </a:p>
        </p:txBody>
      </p:sp>
      <p:sp>
        <p:nvSpPr>
          <p:cNvPr id="3" name="Text Placeholder 2"/>
          <p:cNvSpPr>
            <a:spLocks noGrp="1"/>
          </p:cNvSpPr>
          <p:nvPr>
            <p:ph type="body" idx="1"/>
          </p:nvPr>
        </p:nvSpPr>
        <p:spPr>
          <a:xfrm>
            <a:off x="736600" y="1852613"/>
            <a:ext cx="4522788"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6600" y="2760663"/>
            <a:ext cx="4522788"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413375" y="1852613"/>
            <a:ext cx="45450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13375" y="2760663"/>
            <a:ext cx="4545013"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15/04/2021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749107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here</a:t>
            </a:r>
            <a:endParaRPr lang="en-GB" dirty="0"/>
          </a:p>
        </p:txBody>
      </p:sp>
      <p:sp>
        <p:nvSpPr>
          <p:cNvPr id="3" name="Date Placeholder 2"/>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15/04/2021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182548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15/04/2021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42895402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Rectangle 1"/>
          <p:cNvSpPr/>
          <p:nvPr userDrawn="1"/>
        </p:nvSpPr>
        <p:spPr>
          <a:xfrm>
            <a:off x="0" y="-94708"/>
            <a:ext cx="10691813" cy="1550504"/>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0353" y="331683"/>
            <a:ext cx="882944" cy="880891"/>
          </a:xfrm>
          <a:prstGeom prst="rect">
            <a:avLst/>
          </a:prstGeom>
        </p:spPr>
      </p:pic>
      <p:sp>
        <p:nvSpPr>
          <p:cNvPr id="5" name="Footer Placeholder 4"/>
          <p:cNvSpPr>
            <a:spLocks noGrp="1"/>
          </p:cNvSpPr>
          <p:nvPr>
            <p:ph type="ftr" sz="quarter" idx="3"/>
          </p:nvPr>
        </p:nvSpPr>
        <p:spPr>
          <a:xfrm>
            <a:off x="569843" y="7006700"/>
            <a:ext cx="6580307" cy="402483"/>
          </a:xfrm>
          <a:prstGeom prst="rect">
            <a:avLst/>
          </a:prstGeom>
        </p:spPr>
        <p:txBody>
          <a:bodyPr/>
          <a:lstStyle>
            <a:lvl1pPr>
              <a:defRPr>
                <a:solidFill>
                  <a:schemeClr val="tx1"/>
                </a:solidFill>
              </a:defRPr>
            </a:lvl1pPr>
          </a:lstStyle>
          <a:p>
            <a:r>
              <a:rPr lang="en-GB" dirty="0"/>
              <a:t>literacytrust.org.uk</a:t>
            </a:r>
          </a:p>
        </p:txBody>
      </p:sp>
      <p:sp>
        <p:nvSpPr>
          <p:cNvPr id="7" name="Title 1"/>
          <p:cNvSpPr txBox="1">
            <a:spLocks/>
          </p:cNvSpPr>
          <p:nvPr userDrawn="1"/>
        </p:nvSpPr>
        <p:spPr>
          <a:xfrm>
            <a:off x="1596887" y="-94708"/>
            <a:ext cx="8359864" cy="1219200"/>
          </a:xfrm>
          <a:prstGeom prst="rect">
            <a:avLst/>
          </a:prstGeom>
        </p:spPr>
        <p:txBody>
          <a:bodyPr anchor="b">
            <a:normAutofit/>
          </a:bodyPr>
          <a:lstStyle>
            <a:lvl1pPr algn="l" defTabSz="1007943" rtl="0" eaLnBrk="1" latinLnBrk="0" hangingPunct="1">
              <a:lnSpc>
                <a:spcPct val="90000"/>
              </a:lnSpc>
              <a:spcBef>
                <a:spcPct val="0"/>
              </a:spcBef>
              <a:buNone/>
              <a:defRPr sz="4400" b="1" kern="1200" spc="100" baseline="0">
                <a:solidFill>
                  <a:schemeClr val="bg1"/>
                </a:solidFill>
                <a:latin typeface="+mn-lt"/>
                <a:ea typeface="+mj-ea"/>
                <a:cs typeface="+mj-cs"/>
              </a:defRPr>
            </a:lvl1pPr>
          </a:lstStyle>
          <a:p>
            <a:r>
              <a:rPr lang="en-US" dirty="0"/>
              <a:t>Heading here</a:t>
            </a:r>
          </a:p>
        </p:txBody>
      </p:sp>
      <p:sp>
        <p:nvSpPr>
          <p:cNvPr id="9" name="TextBox 8"/>
          <p:cNvSpPr txBox="1"/>
          <p:nvPr userDrawn="1"/>
        </p:nvSpPr>
        <p:spPr>
          <a:xfrm>
            <a:off x="9811280" y="7006700"/>
            <a:ext cx="880533" cy="369332"/>
          </a:xfrm>
          <a:prstGeom prst="rect">
            <a:avLst/>
          </a:prstGeom>
          <a:noFill/>
        </p:spPr>
        <p:txBody>
          <a:bodyPr wrap="square" rtlCol="0">
            <a:spAutoFit/>
          </a:bodyPr>
          <a:lstStyle/>
          <a:p>
            <a:fld id="{B5596399-3C9C-4D66-8F3B-BD15D0F6C26E}" type="slidenum">
              <a:rPr lang="en-GB" smtClean="0"/>
              <a:t>‹#›</a:t>
            </a:fld>
            <a:endParaRPr lang="en-GB" dirty="0"/>
          </a:p>
        </p:txBody>
      </p:sp>
    </p:spTree>
    <p:extLst>
      <p:ext uri="{BB962C8B-B14F-4D97-AF65-F5344CB8AC3E}">
        <p14:creationId xmlns:p14="http://schemas.microsoft.com/office/powerpoint/2010/main" val="1640386751"/>
      </p:ext>
    </p:extLst>
  </p:cSld>
  <p:clrMap bg1="lt1" tx1="dk1" bg2="lt2" tx2="dk2" accent1="accent1" accent2="accent2" accent3="accent3" accent4="accent4" accent5="accent5" accent6="accent6" hlink="hlink" folHlink="folHlink"/>
  <p:sldLayoutIdLst>
    <p:sldLayoutId id="2147483661" r:id="rId1"/>
  </p:sldLayoutIdLst>
  <p:hf sldNum="0" hd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35013" y="2012950"/>
            <a:ext cx="9221787" cy="4795838"/>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735013" y="6964304"/>
            <a:ext cx="3608387" cy="401638"/>
          </a:xfrm>
          <a:prstGeom prst="rect">
            <a:avLst/>
          </a:prstGeom>
        </p:spPr>
        <p:txBody>
          <a:bodyPr vert="horz" lIns="91440" tIns="45720" rIns="91440" bIns="45720" rtlCol="0" anchor="ctr"/>
          <a:lstStyle>
            <a:lvl1pPr algn="ctr">
              <a:defRPr sz="1600">
                <a:solidFill>
                  <a:schemeClr val="tx1"/>
                </a:solidFill>
              </a:defRPr>
            </a:lvl1pPr>
          </a:lstStyle>
          <a:p>
            <a:pPr algn="l"/>
            <a:r>
              <a:rPr lang="en-GB" dirty="0"/>
              <a:t>nationaliteracytrust.org.uk</a:t>
            </a:r>
          </a:p>
        </p:txBody>
      </p:sp>
      <p:sp>
        <p:nvSpPr>
          <p:cNvPr id="7" name="Rectangle 6"/>
          <p:cNvSpPr/>
          <p:nvPr userDrawn="1"/>
        </p:nvSpPr>
        <p:spPr>
          <a:xfrm>
            <a:off x="0" y="-94708"/>
            <a:ext cx="10691813" cy="1550504"/>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20353" y="331683"/>
            <a:ext cx="882944" cy="880891"/>
          </a:xfrm>
          <a:prstGeom prst="rect">
            <a:avLst/>
          </a:prstGeom>
        </p:spPr>
      </p:pic>
      <p:sp>
        <p:nvSpPr>
          <p:cNvPr id="2" name="Title Placeholder 1"/>
          <p:cNvSpPr>
            <a:spLocks noGrp="1"/>
          </p:cNvSpPr>
          <p:nvPr>
            <p:ph type="title"/>
          </p:nvPr>
        </p:nvSpPr>
        <p:spPr>
          <a:xfrm>
            <a:off x="1553390" y="94515"/>
            <a:ext cx="9221787" cy="1460500"/>
          </a:xfrm>
          <a:prstGeom prst="rect">
            <a:avLst/>
          </a:prstGeom>
        </p:spPr>
        <p:txBody>
          <a:bodyPr vert="horz" lIns="91440" tIns="45720" rIns="91440" bIns="45720" rtlCol="0" anchor="ctr">
            <a:normAutofit/>
          </a:bodyPr>
          <a:lstStyle/>
          <a:p>
            <a:r>
              <a:rPr lang="en-US" dirty="0"/>
              <a:t>Heading here</a:t>
            </a:r>
            <a:endParaRPr lang="en-GB" dirty="0"/>
          </a:p>
        </p:txBody>
      </p:sp>
      <p:sp>
        <p:nvSpPr>
          <p:cNvPr id="9" name="TextBox 8"/>
          <p:cNvSpPr txBox="1"/>
          <p:nvPr userDrawn="1"/>
        </p:nvSpPr>
        <p:spPr>
          <a:xfrm>
            <a:off x="9125339" y="6964304"/>
            <a:ext cx="831461" cy="369332"/>
          </a:xfrm>
          <a:prstGeom prst="rect">
            <a:avLst/>
          </a:prstGeom>
          <a:noFill/>
        </p:spPr>
        <p:txBody>
          <a:bodyPr wrap="square" rtlCol="0">
            <a:spAutoFit/>
          </a:bodyPr>
          <a:lstStyle/>
          <a:p>
            <a:pPr algn="r"/>
            <a:fld id="{30946B27-D98A-4140-B12F-9BCAEFAAC5D1}" type="slidenum">
              <a:rPr lang="en-GB" smtClean="0">
                <a:solidFill>
                  <a:schemeClr val="tx1"/>
                </a:solidFill>
              </a:rPr>
              <a:pPr algn="r"/>
              <a:t>‹#›</a:t>
            </a:fld>
            <a:endParaRPr lang="en-GB" dirty="0">
              <a:solidFill>
                <a:schemeClr val="tx1"/>
              </a:solidFill>
            </a:endParaRPr>
          </a:p>
        </p:txBody>
      </p:sp>
    </p:spTree>
    <p:extLst>
      <p:ext uri="{BB962C8B-B14F-4D97-AF65-F5344CB8AC3E}">
        <p14:creationId xmlns:p14="http://schemas.microsoft.com/office/powerpoint/2010/main" val="526264542"/>
      </p:ext>
    </p:extLst>
  </p:cSld>
  <p:clrMap bg1="lt1" tx1="dk1" bg2="lt2" tx2="dk2" accent1="accent1" accent2="accent2" accent3="accent3" accent4="accent4" accent5="accent5" accent6="accent6" hlink="hlink" folHlink="folHlink"/>
  <p:sldLayoutIdLst>
    <p:sldLayoutId id="2147483663" r:id="rId1"/>
    <p:sldLayoutId id="2147483665" r:id="rId2"/>
    <p:sldLayoutId id="2147483666" r:id="rId3"/>
    <p:sldLayoutId id="2147483667" r:id="rId4"/>
    <p:sldLayoutId id="2147483668" r:id="rId5"/>
    <p:sldLayoutId id="2147483669" r:id="rId6"/>
    <p:sldLayoutId id="2147483670" r:id="rId7"/>
    <p:sldLayoutId id="2147483671" r:id="rId8"/>
    <p:sldLayoutId id="2147483673" r:id="rId9"/>
    <p:sldLayoutId id="2147483674" r:id="rId10"/>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08F1C5F-1A9E-4DE4-8B5F-1EE47AE964D7}" type="datetimeFigureOut">
              <a:rPr lang="en-GB" smtClean="0">
                <a:solidFill>
                  <a:prstClr val="black">
                    <a:tint val="75000"/>
                  </a:prstClr>
                </a:solidFill>
              </a:rPr>
              <a:pPr/>
              <a:t>15/04/2021</a:t>
            </a:fld>
            <a:endParaRPr lang="en-GB">
              <a:solidFill>
                <a:prstClr val="black">
                  <a:tint val="75000"/>
                </a:prstClr>
              </a:solidFill>
            </a:endParaRP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668620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0" y="0"/>
            <a:ext cx="3380855" cy="7559675"/>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4">
              <a:solidFill>
                <a:prstClr val="white"/>
              </a:solidFill>
            </a:endParaRPr>
          </a:p>
        </p:txBody>
      </p:sp>
      <p:sp>
        <p:nvSpPr>
          <p:cNvPr id="5" name="Rectangle 4"/>
          <p:cNvSpPr/>
          <p:nvPr/>
        </p:nvSpPr>
        <p:spPr>
          <a:xfrm>
            <a:off x="4187897" y="771926"/>
            <a:ext cx="7357290" cy="1720727"/>
          </a:xfrm>
          <a:prstGeom prst="rect">
            <a:avLst/>
          </a:prstGeom>
        </p:spPr>
        <p:txBody>
          <a:bodyPr wrap="square">
            <a:spAutoFit/>
          </a:bodyPr>
          <a:lstStyle/>
          <a:p>
            <a:r>
              <a:rPr lang="en-GB" sz="5291" b="1" i="1" spc="110" dirty="0">
                <a:solidFill>
                  <a:srgbClr val="826CAE"/>
                </a:solidFill>
              </a:rPr>
              <a:t>Kids Fight Climate Change</a:t>
            </a:r>
            <a:endParaRPr lang="en-GB" sz="2646" i="1" spc="110" dirty="0">
              <a:solidFill>
                <a:prstClr val="black"/>
              </a:solidFill>
              <a:latin typeface="Calibri Light" panose="020F0302020204030204"/>
            </a:endParaRPr>
          </a:p>
        </p:txBody>
      </p:sp>
      <p:sp>
        <p:nvSpPr>
          <p:cNvPr id="6" name="TextBox 5"/>
          <p:cNvSpPr txBox="1"/>
          <p:nvPr/>
        </p:nvSpPr>
        <p:spPr>
          <a:xfrm>
            <a:off x="4187897" y="5708559"/>
            <a:ext cx="6376422" cy="1313693"/>
          </a:xfrm>
          <a:prstGeom prst="rect">
            <a:avLst/>
          </a:prstGeom>
          <a:noFill/>
        </p:spPr>
        <p:txBody>
          <a:bodyPr wrap="square" rtlCol="0">
            <a:spAutoFit/>
          </a:bodyPr>
          <a:lstStyle/>
          <a:p>
            <a:r>
              <a:rPr lang="en-GB" sz="1984" dirty="0">
                <a:solidFill>
                  <a:prstClr val="black"/>
                </a:solidFill>
              </a:rPr>
              <a:t>T: 020 7587 1842 </a:t>
            </a:r>
          </a:p>
          <a:p>
            <a:r>
              <a:rPr lang="en-GB" sz="1984" dirty="0">
                <a:solidFill>
                  <a:prstClr val="black"/>
                </a:solidFill>
              </a:rPr>
              <a:t>W: literacytrust.org.uk </a:t>
            </a:r>
          </a:p>
          <a:p>
            <a:r>
              <a:rPr lang="en-GB" sz="1984" dirty="0">
                <a:solidFill>
                  <a:prstClr val="black"/>
                </a:solidFill>
              </a:rPr>
              <a:t>Twitter: @</a:t>
            </a:r>
            <a:r>
              <a:rPr lang="en-GB" sz="1984" dirty="0" err="1">
                <a:solidFill>
                  <a:prstClr val="black"/>
                </a:solidFill>
              </a:rPr>
              <a:t>Literacy_Trust</a:t>
            </a:r>
            <a:endParaRPr lang="en-GB" sz="1984" dirty="0">
              <a:solidFill>
                <a:prstClr val="black"/>
              </a:solidFill>
            </a:endParaRPr>
          </a:p>
          <a:p>
            <a:r>
              <a:rPr lang="en-GB" sz="1984" dirty="0">
                <a:solidFill>
                  <a:prstClr val="black"/>
                </a:solidFill>
              </a:rPr>
              <a:t>Facebook: </a:t>
            </a:r>
            <a:r>
              <a:rPr lang="en-GB" sz="1984" dirty="0" err="1">
                <a:solidFill>
                  <a:prstClr val="black"/>
                </a:solidFill>
              </a:rPr>
              <a:t>nationalliteracytrust</a:t>
            </a:r>
            <a:endParaRPr lang="en-GB" sz="1984" dirty="0">
              <a:solidFill>
                <a:prstClr val="black"/>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030" y="496923"/>
            <a:ext cx="2182231" cy="2182231"/>
          </a:xfrm>
          <a:prstGeom prst="rect">
            <a:avLst/>
          </a:prstGeom>
        </p:spPr>
      </p:pic>
      <p:sp>
        <p:nvSpPr>
          <p:cNvPr id="2" name="TextBox 1">
            <a:extLst>
              <a:ext uri="{FF2B5EF4-FFF2-40B4-BE49-F238E27FC236}">
                <a16:creationId xmlns:a16="http://schemas.microsoft.com/office/drawing/2014/main" id="{38A07AE0-BADF-4A1C-B403-494835763E4A}"/>
              </a:ext>
            </a:extLst>
          </p:cNvPr>
          <p:cNvSpPr txBox="1"/>
          <p:nvPr/>
        </p:nvSpPr>
        <p:spPr>
          <a:xfrm>
            <a:off x="4187897" y="2679154"/>
            <a:ext cx="4329953" cy="369332"/>
          </a:xfrm>
          <a:prstGeom prst="rect">
            <a:avLst/>
          </a:prstGeom>
          <a:noFill/>
        </p:spPr>
        <p:txBody>
          <a:bodyPr wrap="square" rtlCol="0">
            <a:spAutoFit/>
          </a:bodyPr>
          <a:lstStyle/>
          <a:p>
            <a:r>
              <a:rPr lang="en-GB" dirty="0"/>
              <a:t>By Martin Dorey</a:t>
            </a:r>
          </a:p>
        </p:txBody>
      </p:sp>
    </p:spTree>
    <p:extLst>
      <p:ext uri="{BB962C8B-B14F-4D97-AF65-F5344CB8AC3E}">
        <p14:creationId xmlns:p14="http://schemas.microsoft.com/office/powerpoint/2010/main" val="399458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a:t>literacytrust.org.uk</a:t>
            </a:r>
          </a:p>
        </p:txBody>
      </p:sp>
      <p:sp>
        <p:nvSpPr>
          <p:cNvPr id="4" name="Title 3"/>
          <p:cNvSpPr>
            <a:spLocks noGrp="1"/>
          </p:cNvSpPr>
          <p:nvPr>
            <p:ph type="ctrTitle"/>
          </p:nvPr>
        </p:nvSpPr>
        <p:spPr/>
        <p:txBody>
          <a:bodyPr>
            <a:normAutofit fontScale="90000"/>
          </a:bodyPr>
          <a:lstStyle/>
          <a:p>
            <a:r>
              <a:rPr lang="en-GB" dirty="0"/>
              <a:t>LO: make inferences based on a front cover</a:t>
            </a:r>
          </a:p>
        </p:txBody>
      </p:sp>
      <p:sp>
        <p:nvSpPr>
          <p:cNvPr id="5" name="TextBox 4">
            <a:extLst>
              <a:ext uri="{FF2B5EF4-FFF2-40B4-BE49-F238E27FC236}">
                <a16:creationId xmlns:a16="http://schemas.microsoft.com/office/drawing/2014/main" id="{CE1F0294-E22E-4017-8815-D213A4E4F9E8}"/>
              </a:ext>
            </a:extLst>
          </p:cNvPr>
          <p:cNvSpPr txBox="1"/>
          <p:nvPr/>
        </p:nvSpPr>
        <p:spPr>
          <a:xfrm>
            <a:off x="242047" y="1605091"/>
            <a:ext cx="9170893" cy="1015663"/>
          </a:xfrm>
          <a:prstGeom prst="rect">
            <a:avLst/>
          </a:prstGeom>
          <a:noFill/>
        </p:spPr>
        <p:txBody>
          <a:bodyPr wrap="square" rtlCol="0">
            <a:spAutoFit/>
          </a:bodyPr>
          <a:lstStyle/>
          <a:p>
            <a:r>
              <a:rPr lang="en-GB" sz="3600" b="1" dirty="0">
                <a:solidFill>
                  <a:srgbClr val="E94C33"/>
                </a:solidFill>
              </a:rPr>
              <a:t>The front cover:</a:t>
            </a:r>
          </a:p>
          <a:p>
            <a:r>
              <a:rPr lang="en-GB" sz="2400" dirty="0"/>
              <a:t>Let’s look at the front cover as a class and think about these questions.</a:t>
            </a:r>
          </a:p>
        </p:txBody>
      </p:sp>
      <p:pic>
        <p:nvPicPr>
          <p:cNvPr id="1026" name="Picture 2" descr="Walker Books - Kids Fight Climate Change: Act now to be a #2minutesuperhero">
            <a:extLst>
              <a:ext uri="{FF2B5EF4-FFF2-40B4-BE49-F238E27FC236}">
                <a16:creationId xmlns:a16="http://schemas.microsoft.com/office/drawing/2014/main" id="{42B585AB-76D3-4744-B6B6-926377FD1C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7689" y="3976152"/>
            <a:ext cx="1505959" cy="232133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3082E5E-F1FC-4EA5-969E-FED4F84D533B}"/>
              </a:ext>
            </a:extLst>
          </p:cNvPr>
          <p:cNvSpPr txBox="1"/>
          <p:nvPr/>
        </p:nvSpPr>
        <p:spPr>
          <a:xfrm>
            <a:off x="339525" y="3664947"/>
            <a:ext cx="3899646" cy="830997"/>
          </a:xfrm>
          <a:prstGeom prst="rect">
            <a:avLst/>
          </a:prstGeom>
          <a:noFill/>
        </p:spPr>
        <p:txBody>
          <a:bodyPr wrap="square" rtlCol="0">
            <a:spAutoFit/>
          </a:bodyPr>
          <a:lstStyle/>
          <a:p>
            <a:r>
              <a:rPr lang="en-GB" sz="2400" b="1" dirty="0">
                <a:solidFill>
                  <a:srgbClr val="3399FF"/>
                </a:solidFill>
              </a:rPr>
              <a:t>Who do you think this book is written for and why?</a:t>
            </a:r>
          </a:p>
        </p:txBody>
      </p:sp>
      <p:sp>
        <p:nvSpPr>
          <p:cNvPr id="11" name="Rectangle 10">
            <a:extLst>
              <a:ext uri="{FF2B5EF4-FFF2-40B4-BE49-F238E27FC236}">
                <a16:creationId xmlns:a16="http://schemas.microsoft.com/office/drawing/2014/main" id="{D8C44B2E-55EF-42E6-85A5-75850C71334B}"/>
              </a:ext>
            </a:extLst>
          </p:cNvPr>
          <p:cNvSpPr/>
          <p:nvPr/>
        </p:nvSpPr>
        <p:spPr>
          <a:xfrm>
            <a:off x="7206410" y="5131950"/>
            <a:ext cx="3485403" cy="1200329"/>
          </a:xfrm>
          <a:prstGeom prst="rect">
            <a:avLst/>
          </a:prstGeom>
        </p:spPr>
        <p:txBody>
          <a:bodyPr wrap="square">
            <a:spAutoFit/>
          </a:bodyPr>
          <a:lstStyle/>
          <a:p>
            <a:r>
              <a:rPr lang="en-GB" sz="2400" b="1" dirty="0">
                <a:solidFill>
                  <a:srgbClr val="FF9999"/>
                </a:solidFill>
              </a:rPr>
              <a:t>Why do you think there are animals on the front cover?</a:t>
            </a:r>
          </a:p>
        </p:txBody>
      </p:sp>
      <p:sp>
        <p:nvSpPr>
          <p:cNvPr id="12" name="Rectangle 11">
            <a:extLst>
              <a:ext uri="{FF2B5EF4-FFF2-40B4-BE49-F238E27FC236}">
                <a16:creationId xmlns:a16="http://schemas.microsoft.com/office/drawing/2014/main" id="{C66EE9FF-8D2A-41AB-AAC7-073BBE39FFB9}"/>
              </a:ext>
            </a:extLst>
          </p:cNvPr>
          <p:cNvSpPr/>
          <p:nvPr/>
        </p:nvSpPr>
        <p:spPr>
          <a:xfrm>
            <a:off x="1416603" y="4819109"/>
            <a:ext cx="2699703" cy="1200329"/>
          </a:xfrm>
          <a:prstGeom prst="rect">
            <a:avLst/>
          </a:prstGeom>
        </p:spPr>
        <p:txBody>
          <a:bodyPr wrap="square">
            <a:spAutoFit/>
          </a:bodyPr>
          <a:lstStyle/>
          <a:p>
            <a:r>
              <a:rPr lang="en-GB" sz="2400" b="1" dirty="0">
                <a:solidFill>
                  <a:srgbClr val="FF9933"/>
                </a:solidFill>
              </a:rPr>
              <a:t>What other images can you see on the front cover?</a:t>
            </a:r>
          </a:p>
        </p:txBody>
      </p:sp>
      <p:sp>
        <p:nvSpPr>
          <p:cNvPr id="13" name="Rectangle 12">
            <a:extLst>
              <a:ext uri="{FF2B5EF4-FFF2-40B4-BE49-F238E27FC236}">
                <a16:creationId xmlns:a16="http://schemas.microsoft.com/office/drawing/2014/main" id="{ECE5D0F2-1FEF-4EFD-8F51-58031F9451F6}"/>
              </a:ext>
            </a:extLst>
          </p:cNvPr>
          <p:cNvSpPr/>
          <p:nvPr/>
        </p:nvSpPr>
        <p:spPr>
          <a:xfrm>
            <a:off x="7571285" y="2999929"/>
            <a:ext cx="2853391" cy="1569660"/>
          </a:xfrm>
          <a:prstGeom prst="rect">
            <a:avLst/>
          </a:prstGeom>
        </p:spPr>
        <p:txBody>
          <a:bodyPr wrap="square">
            <a:spAutoFit/>
          </a:bodyPr>
          <a:lstStyle/>
          <a:p>
            <a:r>
              <a:rPr lang="en-GB" sz="2400" b="1" dirty="0">
                <a:solidFill>
                  <a:srgbClr val="00B050"/>
                </a:solidFill>
              </a:rPr>
              <a:t>The background colour is green. What does this make you think of?</a:t>
            </a:r>
          </a:p>
        </p:txBody>
      </p:sp>
      <p:cxnSp>
        <p:nvCxnSpPr>
          <p:cNvPr id="15" name="Straight Connector 14">
            <a:extLst>
              <a:ext uri="{FF2B5EF4-FFF2-40B4-BE49-F238E27FC236}">
                <a16:creationId xmlns:a16="http://schemas.microsoft.com/office/drawing/2014/main" id="{C995717E-0361-4617-B9D5-7583B21880C9}"/>
              </a:ext>
            </a:extLst>
          </p:cNvPr>
          <p:cNvCxnSpPr/>
          <p:nvPr/>
        </p:nvCxnSpPr>
        <p:spPr>
          <a:xfrm flipH="1" flipV="1">
            <a:off x="3942184" y="4253601"/>
            <a:ext cx="780216" cy="5232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5821F18-9666-454F-9BAF-E1852D84D162}"/>
              </a:ext>
            </a:extLst>
          </p:cNvPr>
          <p:cNvCxnSpPr>
            <a:cxnSpLocks/>
          </p:cNvCxnSpPr>
          <p:nvPr/>
        </p:nvCxnSpPr>
        <p:spPr>
          <a:xfrm>
            <a:off x="3957473" y="5693637"/>
            <a:ext cx="736593" cy="641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F0D7C1D-C7D5-4C24-A09A-39BD6CD5F756}"/>
              </a:ext>
            </a:extLst>
          </p:cNvPr>
          <p:cNvCxnSpPr>
            <a:cxnSpLocks/>
          </p:cNvCxnSpPr>
          <p:nvPr/>
        </p:nvCxnSpPr>
        <p:spPr>
          <a:xfrm flipH="1" flipV="1">
            <a:off x="6243648" y="5291363"/>
            <a:ext cx="962762" cy="2725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B05DBED-158B-49AE-A06F-A279F6D54749}"/>
              </a:ext>
            </a:extLst>
          </p:cNvPr>
          <p:cNvCxnSpPr>
            <a:cxnSpLocks/>
          </p:cNvCxnSpPr>
          <p:nvPr/>
        </p:nvCxnSpPr>
        <p:spPr>
          <a:xfrm flipH="1">
            <a:off x="6287271" y="3719928"/>
            <a:ext cx="1058171" cy="6746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068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a:t>literacytrust.org.uk</a:t>
            </a:r>
          </a:p>
        </p:txBody>
      </p:sp>
      <p:sp>
        <p:nvSpPr>
          <p:cNvPr id="4" name="Title 3"/>
          <p:cNvSpPr>
            <a:spLocks noGrp="1"/>
          </p:cNvSpPr>
          <p:nvPr>
            <p:ph type="ctrTitle"/>
          </p:nvPr>
        </p:nvSpPr>
        <p:spPr>
          <a:xfrm>
            <a:off x="1452027" y="0"/>
            <a:ext cx="8717007" cy="1456669"/>
          </a:xfrm>
        </p:spPr>
        <p:txBody>
          <a:bodyPr>
            <a:normAutofit/>
          </a:bodyPr>
          <a:lstStyle/>
          <a:p>
            <a:r>
              <a:rPr lang="en-GB" dirty="0"/>
              <a:t>LO: make inferences based on a front cover</a:t>
            </a:r>
          </a:p>
        </p:txBody>
      </p:sp>
      <p:sp>
        <p:nvSpPr>
          <p:cNvPr id="5" name="TextBox 4">
            <a:extLst>
              <a:ext uri="{FF2B5EF4-FFF2-40B4-BE49-F238E27FC236}">
                <a16:creationId xmlns:a16="http://schemas.microsoft.com/office/drawing/2014/main" id="{CE1F0294-E22E-4017-8815-D213A4E4F9E8}"/>
              </a:ext>
            </a:extLst>
          </p:cNvPr>
          <p:cNvSpPr txBox="1"/>
          <p:nvPr/>
        </p:nvSpPr>
        <p:spPr>
          <a:xfrm>
            <a:off x="295836" y="1748117"/>
            <a:ext cx="7947212" cy="646331"/>
          </a:xfrm>
          <a:prstGeom prst="rect">
            <a:avLst/>
          </a:prstGeom>
          <a:noFill/>
        </p:spPr>
        <p:txBody>
          <a:bodyPr wrap="square" rtlCol="0">
            <a:spAutoFit/>
          </a:bodyPr>
          <a:lstStyle/>
          <a:p>
            <a:r>
              <a:rPr lang="en-GB" sz="3600" b="1" dirty="0">
                <a:solidFill>
                  <a:srgbClr val="E94C33"/>
                </a:solidFill>
              </a:rPr>
              <a:t>Let’s read the first few pages.</a:t>
            </a:r>
          </a:p>
        </p:txBody>
      </p:sp>
      <p:pic>
        <p:nvPicPr>
          <p:cNvPr id="9" name="Picture 8">
            <a:extLst>
              <a:ext uri="{FF2B5EF4-FFF2-40B4-BE49-F238E27FC236}">
                <a16:creationId xmlns:a16="http://schemas.microsoft.com/office/drawing/2014/main" id="{59B63854-C7E2-4D3F-8D58-F98A3C150F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779" y="2690096"/>
            <a:ext cx="5031350" cy="2991796"/>
          </a:xfrm>
          <a:prstGeom prst="rect">
            <a:avLst/>
          </a:prstGeom>
        </p:spPr>
      </p:pic>
      <p:sp>
        <p:nvSpPr>
          <p:cNvPr id="10" name="Rectangle: Rounded Corners 9">
            <a:extLst>
              <a:ext uri="{FF2B5EF4-FFF2-40B4-BE49-F238E27FC236}">
                <a16:creationId xmlns:a16="http://schemas.microsoft.com/office/drawing/2014/main" id="{56AA2843-5ABE-478D-B168-B2F26A667E05}"/>
              </a:ext>
            </a:extLst>
          </p:cNvPr>
          <p:cNvSpPr/>
          <p:nvPr/>
        </p:nvSpPr>
        <p:spPr>
          <a:xfrm>
            <a:off x="6051521" y="3091270"/>
            <a:ext cx="4383052" cy="919401"/>
          </a:xfrm>
          <a:prstGeom prst="roundRect">
            <a:avLst/>
          </a:prstGeom>
          <a:solidFill>
            <a:srgbClr val="FFC000"/>
          </a:solidFill>
        </p:spPr>
        <p:txBody>
          <a:bodyPr wrap="square">
            <a:spAutoFit/>
          </a:bodyPr>
          <a:lstStyle/>
          <a:p>
            <a:pPr algn="ctr"/>
            <a:r>
              <a:rPr lang="en-GB" sz="2400" b="1" dirty="0">
                <a:solidFill>
                  <a:schemeClr val="bg1"/>
                </a:solidFill>
              </a:rPr>
              <a:t>What does the word superhero make you think of?</a:t>
            </a:r>
          </a:p>
        </p:txBody>
      </p:sp>
      <p:sp>
        <p:nvSpPr>
          <p:cNvPr id="12" name="Rectangle: Rounded Corners 11">
            <a:extLst>
              <a:ext uri="{FF2B5EF4-FFF2-40B4-BE49-F238E27FC236}">
                <a16:creationId xmlns:a16="http://schemas.microsoft.com/office/drawing/2014/main" id="{6E91C791-EDFA-4047-B9D8-678E8CF66177}"/>
              </a:ext>
            </a:extLst>
          </p:cNvPr>
          <p:cNvSpPr/>
          <p:nvPr/>
        </p:nvSpPr>
        <p:spPr>
          <a:xfrm>
            <a:off x="5949016" y="4308501"/>
            <a:ext cx="4588063" cy="919401"/>
          </a:xfrm>
          <a:prstGeom prst="roundRect">
            <a:avLst/>
          </a:prstGeom>
          <a:solidFill>
            <a:srgbClr val="00B0F0"/>
          </a:solidFill>
        </p:spPr>
        <p:txBody>
          <a:bodyPr wrap="square">
            <a:spAutoFit/>
          </a:bodyPr>
          <a:lstStyle/>
          <a:p>
            <a:r>
              <a:rPr lang="en-GB" sz="2400" b="1" dirty="0">
                <a:solidFill>
                  <a:schemeClr val="bg1"/>
                </a:solidFill>
              </a:rPr>
              <a:t>Why do you think the writer has asked the reader a question?</a:t>
            </a:r>
          </a:p>
        </p:txBody>
      </p:sp>
    </p:spTree>
    <p:extLst>
      <p:ext uri="{BB962C8B-B14F-4D97-AF65-F5344CB8AC3E}">
        <p14:creationId xmlns:p14="http://schemas.microsoft.com/office/powerpoint/2010/main" val="799070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32AE117-122A-4581-AE16-2B10DCAEC8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5906" y="2090402"/>
            <a:ext cx="4713406" cy="3895966"/>
          </a:xfrm>
          <a:prstGeom prst="rect">
            <a:avLst/>
          </a:prstGeom>
        </p:spPr>
      </p:pic>
      <p:sp>
        <p:nvSpPr>
          <p:cNvPr id="5" name="Title 3">
            <a:extLst>
              <a:ext uri="{FF2B5EF4-FFF2-40B4-BE49-F238E27FC236}">
                <a16:creationId xmlns:a16="http://schemas.microsoft.com/office/drawing/2014/main" id="{97568ECD-B5D1-415C-93AC-93D8F3166F18}"/>
              </a:ext>
            </a:extLst>
          </p:cNvPr>
          <p:cNvSpPr txBox="1">
            <a:spLocks/>
          </p:cNvSpPr>
          <p:nvPr/>
        </p:nvSpPr>
        <p:spPr>
          <a:xfrm>
            <a:off x="1596887" y="70944"/>
            <a:ext cx="8359864" cy="1219200"/>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en-GB" dirty="0"/>
              <a:t>LO: make inferences based on a front cover</a:t>
            </a:r>
          </a:p>
        </p:txBody>
      </p:sp>
      <p:sp>
        <p:nvSpPr>
          <p:cNvPr id="7" name="Rectangle: Rounded Corners 6">
            <a:extLst>
              <a:ext uri="{FF2B5EF4-FFF2-40B4-BE49-F238E27FC236}">
                <a16:creationId xmlns:a16="http://schemas.microsoft.com/office/drawing/2014/main" id="{0AFB078D-D6A9-4F3A-9C1A-F7C784D2AEAD}"/>
              </a:ext>
            </a:extLst>
          </p:cNvPr>
          <p:cNvSpPr/>
          <p:nvPr/>
        </p:nvSpPr>
        <p:spPr>
          <a:xfrm>
            <a:off x="534747" y="3666799"/>
            <a:ext cx="4169155" cy="919401"/>
          </a:xfrm>
          <a:prstGeom prst="roundRect">
            <a:avLst/>
          </a:prstGeom>
          <a:solidFill>
            <a:srgbClr val="FFC000"/>
          </a:solidFill>
        </p:spPr>
        <p:txBody>
          <a:bodyPr wrap="square">
            <a:spAutoFit/>
          </a:bodyPr>
          <a:lstStyle/>
          <a:p>
            <a:r>
              <a:rPr lang="en-GB" sz="2400" b="1" dirty="0">
                <a:solidFill>
                  <a:schemeClr val="bg1"/>
                </a:solidFill>
              </a:rPr>
              <a:t>When is the start date for the job of #2minutesuperhero?</a:t>
            </a:r>
          </a:p>
        </p:txBody>
      </p:sp>
      <p:sp>
        <p:nvSpPr>
          <p:cNvPr id="8" name="Rectangle: Rounded Corners 7">
            <a:extLst>
              <a:ext uri="{FF2B5EF4-FFF2-40B4-BE49-F238E27FC236}">
                <a16:creationId xmlns:a16="http://schemas.microsoft.com/office/drawing/2014/main" id="{8F849100-94E5-4BC9-B91E-11740B69CE37}"/>
              </a:ext>
            </a:extLst>
          </p:cNvPr>
          <p:cNvSpPr/>
          <p:nvPr/>
        </p:nvSpPr>
        <p:spPr>
          <a:xfrm>
            <a:off x="534747" y="5032277"/>
            <a:ext cx="2783196" cy="919401"/>
          </a:xfrm>
          <a:prstGeom prst="roundRect">
            <a:avLst/>
          </a:prstGeom>
          <a:solidFill>
            <a:srgbClr val="CC00FF"/>
          </a:solidFill>
        </p:spPr>
        <p:txBody>
          <a:bodyPr wrap="square">
            <a:spAutoFit/>
          </a:bodyPr>
          <a:lstStyle/>
          <a:p>
            <a:r>
              <a:rPr lang="en-GB" sz="2400" b="1" dirty="0">
                <a:solidFill>
                  <a:schemeClr val="bg1"/>
                </a:solidFill>
              </a:rPr>
              <a:t>What skills are needed for the job?</a:t>
            </a:r>
          </a:p>
        </p:txBody>
      </p:sp>
      <p:sp>
        <p:nvSpPr>
          <p:cNvPr id="9" name="Rectangle: Rounded Corners 8">
            <a:extLst>
              <a:ext uri="{FF2B5EF4-FFF2-40B4-BE49-F238E27FC236}">
                <a16:creationId xmlns:a16="http://schemas.microsoft.com/office/drawing/2014/main" id="{C71F02CF-C77D-4571-9DEC-698A3F45EC4D}"/>
              </a:ext>
            </a:extLst>
          </p:cNvPr>
          <p:cNvSpPr/>
          <p:nvPr/>
        </p:nvSpPr>
        <p:spPr>
          <a:xfrm>
            <a:off x="534747" y="6397755"/>
            <a:ext cx="8367689" cy="919401"/>
          </a:xfrm>
          <a:prstGeom prst="roundRect">
            <a:avLst/>
          </a:prstGeom>
          <a:solidFill>
            <a:srgbClr val="FF9999"/>
          </a:solidFill>
        </p:spPr>
        <p:txBody>
          <a:bodyPr wrap="square">
            <a:spAutoFit/>
          </a:bodyPr>
          <a:lstStyle/>
          <a:p>
            <a:r>
              <a:rPr lang="en-GB" sz="2400" b="1" dirty="0">
                <a:solidFill>
                  <a:schemeClr val="bg1"/>
                </a:solidFill>
              </a:rPr>
              <a:t>Look at the list of tasks for the role. Which one do you think you will be the best at and why?</a:t>
            </a:r>
          </a:p>
        </p:txBody>
      </p:sp>
      <p:sp>
        <p:nvSpPr>
          <p:cNvPr id="10" name="Rectangle: Rounded Corners 9">
            <a:extLst>
              <a:ext uri="{FF2B5EF4-FFF2-40B4-BE49-F238E27FC236}">
                <a16:creationId xmlns:a16="http://schemas.microsoft.com/office/drawing/2014/main" id="{A82B80BB-BEAB-4416-9198-D35131EF776D}"/>
              </a:ext>
            </a:extLst>
          </p:cNvPr>
          <p:cNvSpPr/>
          <p:nvPr/>
        </p:nvSpPr>
        <p:spPr>
          <a:xfrm>
            <a:off x="534747" y="2301321"/>
            <a:ext cx="4603239" cy="919401"/>
          </a:xfrm>
          <a:prstGeom prst="roundRect">
            <a:avLst/>
          </a:prstGeom>
          <a:solidFill>
            <a:srgbClr val="3399FF"/>
          </a:solidFill>
        </p:spPr>
        <p:txBody>
          <a:bodyPr wrap="square">
            <a:spAutoFit/>
          </a:bodyPr>
          <a:lstStyle/>
          <a:p>
            <a:r>
              <a:rPr lang="en-GB" sz="2400" b="1" dirty="0">
                <a:solidFill>
                  <a:schemeClr val="bg1"/>
                </a:solidFill>
              </a:rPr>
              <a:t>Is there a uniform? Why might you need this?</a:t>
            </a:r>
          </a:p>
        </p:txBody>
      </p:sp>
    </p:spTree>
    <p:extLst>
      <p:ext uri="{BB962C8B-B14F-4D97-AF65-F5344CB8AC3E}">
        <p14:creationId xmlns:p14="http://schemas.microsoft.com/office/powerpoint/2010/main" val="263735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4EFA7-DE9B-4E49-BBD5-E1C036BBDC5B}"/>
              </a:ext>
            </a:extLst>
          </p:cNvPr>
          <p:cNvSpPr>
            <a:spLocks noGrp="1"/>
          </p:cNvSpPr>
          <p:nvPr>
            <p:ph type="title"/>
          </p:nvPr>
        </p:nvSpPr>
        <p:spPr>
          <a:xfrm>
            <a:off x="1470026" y="235970"/>
            <a:ext cx="9221787" cy="1460500"/>
          </a:xfrm>
        </p:spPr>
        <p:txBody>
          <a:bodyPr>
            <a:normAutofit fontScale="90000"/>
          </a:bodyPr>
          <a:lstStyle/>
          <a:p>
            <a:r>
              <a:rPr lang="en-GB" sz="4900" dirty="0"/>
              <a:t>LO: make inferences based on a front cover</a:t>
            </a:r>
            <a:br>
              <a:rPr lang="en-GB" dirty="0"/>
            </a:br>
            <a:endParaRPr lang="en-GB" dirty="0"/>
          </a:p>
        </p:txBody>
      </p:sp>
      <p:sp>
        <p:nvSpPr>
          <p:cNvPr id="3" name="Title 3">
            <a:extLst>
              <a:ext uri="{FF2B5EF4-FFF2-40B4-BE49-F238E27FC236}">
                <a16:creationId xmlns:a16="http://schemas.microsoft.com/office/drawing/2014/main" id="{173CFE5E-617B-4EE0-A82A-264E9EB0E05A}"/>
              </a:ext>
            </a:extLst>
          </p:cNvPr>
          <p:cNvSpPr txBox="1">
            <a:spLocks/>
          </p:cNvSpPr>
          <p:nvPr/>
        </p:nvSpPr>
        <p:spPr>
          <a:xfrm>
            <a:off x="1318014" y="1805831"/>
            <a:ext cx="8018463" cy="2632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en-GB"/>
              <a:t>LO: make inferences based on a front cover</a:t>
            </a:r>
            <a:endParaRPr lang="en-GB" dirty="0"/>
          </a:p>
        </p:txBody>
      </p:sp>
      <p:pic>
        <p:nvPicPr>
          <p:cNvPr id="4" name="Picture 2" descr="Walker Books - Kids Fight Climate Change: Act now to be a #2minutesuperhero">
            <a:extLst>
              <a:ext uri="{FF2B5EF4-FFF2-40B4-BE49-F238E27FC236}">
                <a16:creationId xmlns:a16="http://schemas.microsoft.com/office/drawing/2014/main" id="{CEF74897-E5C2-41C0-AED8-D8B0983BD6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126" y="2792946"/>
            <a:ext cx="2592104" cy="39955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EAD6571-828C-4C95-81F8-805C60D998A2}"/>
              </a:ext>
            </a:extLst>
          </p:cNvPr>
          <p:cNvSpPr txBox="1"/>
          <p:nvPr/>
        </p:nvSpPr>
        <p:spPr>
          <a:xfrm>
            <a:off x="297590" y="1587108"/>
            <a:ext cx="9386957" cy="892552"/>
          </a:xfrm>
          <a:prstGeom prst="rect">
            <a:avLst/>
          </a:prstGeom>
          <a:noFill/>
        </p:spPr>
        <p:txBody>
          <a:bodyPr wrap="square" rtlCol="0">
            <a:spAutoFit/>
          </a:bodyPr>
          <a:lstStyle/>
          <a:p>
            <a:r>
              <a:rPr lang="en-GB" sz="2800" b="1" dirty="0">
                <a:solidFill>
                  <a:srgbClr val="3399FF"/>
                </a:solidFill>
              </a:rPr>
              <a:t>Why do you think Martin Dorey has written this book?</a:t>
            </a:r>
          </a:p>
          <a:p>
            <a:r>
              <a:rPr lang="en-GB" sz="2400" dirty="0"/>
              <a:t>Choose one of the sentences below to answer the question.</a:t>
            </a:r>
          </a:p>
        </p:txBody>
      </p:sp>
      <p:sp>
        <p:nvSpPr>
          <p:cNvPr id="6" name="TextBox 5">
            <a:extLst>
              <a:ext uri="{FF2B5EF4-FFF2-40B4-BE49-F238E27FC236}">
                <a16:creationId xmlns:a16="http://schemas.microsoft.com/office/drawing/2014/main" id="{2A65247D-21EA-4D3C-9136-72F9327D5591}"/>
              </a:ext>
            </a:extLst>
          </p:cNvPr>
          <p:cNvSpPr txBox="1"/>
          <p:nvPr/>
        </p:nvSpPr>
        <p:spPr>
          <a:xfrm>
            <a:off x="4027476" y="2868246"/>
            <a:ext cx="6329426" cy="1736646"/>
          </a:xfrm>
          <a:prstGeom prst="roundRect">
            <a:avLst/>
          </a:prstGeom>
          <a:noFill/>
          <a:ln>
            <a:solidFill>
              <a:srgbClr val="00B050"/>
            </a:solidFill>
          </a:ln>
        </p:spPr>
        <p:txBody>
          <a:bodyPr wrap="square" rtlCol="0">
            <a:spAutoFit/>
          </a:bodyPr>
          <a:lstStyle/>
          <a:p>
            <a:r>
              <a:rPr lang="en-GB" sz="3200" b="1" dirty="0">
                <a:solidFill>
                  <a:srgbClr val="00B050"/>
                </a:solidFill>
              </a:rPr>
              <a:t>I think the author has written this book to ……. I think this because of the … on the front cover.</a:t>
            </a:r>
          </a:p>
        </p:txBody>
      </p:sp>
      <p:sp>
        <p:nvSpPr>
          <p:cNvPr id="7" name="TextBox 6">
            <a:extLst>
              <a:ext uri="{FF2B5EF4-FFF2-40B4-BE49-F238E27FC236}">
                <a16:creationId xmlns:a16="http://schemas.microsoft.com/office/drawing/2014/main" id="{EFF46F78-DCBA-4BE4-B118-3F8716D710C1}"/>
              </a:ext>
            </a:extLst>
          </p:cNvPr>
          <p:cNvSpPr txBox="1"/>
          <p:nvPr/>
        </p:nvSpPr>
        <p:spPr>
          <a:xfrm>
            <a:off x="4027475" y="4916275"/>
            <a:ext cx="6364411" cy="1736646"/>
          </a:xfrm>
          <a:prstGeom prst="roundRect">
            <a:avLst/>
          </a:prstGeom>
          <a:noFill/>
          <a:ln>
            <a:solidFill>
              <a:srgbClr val="E94C33"/>
            </a:solidFill>
          </a:ln>
        </p:spPr>
        <p:txBody>
          <a:bodyPr wrap="square" rtlCol="0">
            <a:spAutoFit/>
          </a:bodyPr>
          <a:lstStyle>
            <a:defPPr>
              <a:defRPr lang="en-US"/>
            </a:defPPr>
            <a:lvl1pPr>
              <a:defRPr sz="3200" b="1">
                <a:solidFill>
                  <a:srgbClr val="00B050"/>
                </a:solidFill>
              </a:defRPr>
            </a:lvl1pPr>
          </a:lstStyle>
          <a:p>
            <a:r>
              <a:rPr lang="en-GB" dirty="0">
                <a:solidFill>
                  <a:srgbClr val="E94C33"/>
                </a:solidFill>
              </a:rPr>
              <a:t>I think the author has written this book to ……. I think this because the writer has used…</a:t>
            </a:r>
          </a:p>
        </p:txBody>
      </p:sp>
    </p:spTree>
    <p:extLst>
      <p:ext uri="{BB962C8B-B14F-4D97-AF65-F5344CB8AC3E}">
        <p14:creationId xmlns:p14="http://schemas.microsoft.com/office/powerpoint/2010/main" val="1771347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916091"/>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70DD030-2330-4469-9D55-219EBEA143A6}" vid="{B34CFD0A-0131-416B-93F0-4BEF974AA69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70DD030-2330-4469-9D55-219EBEA143A6}" vid="{11AF37E8-9C99-4CD1-B3BB-E29168380CA0}"/>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70DD030-2330-4469-9D55-219EBEA143A6}" vid="{08E6A9A6-395E-4A95-B1B3-46054917294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 FINAL Purple 2020</Template>
  <TotalTime>168</TotalTime>
  <Words>606</Words>
  <Application>Microsoft Office PowerPoint</Application>
  <PresentationFormat>Custom</PresentationFormat>
  <Paragraphs>46</Paragraphs>
  <Slides>6</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Office Theme</vt:lpstr>
      <vt:lpstr>Custom Design</vt:lpstr>
      <vt:lpstr>1_Office Theme</vt:lpstr>
      <vt:lpstr>PowerPoint Presentation</vt:lpstr>
      <vt:lpstr>LO: make inferences based on a front cover</vt:lpstr>
      <vt:lpstr>LO: make inferences based on a front cover</vt:lpstr>
      <vt:lpstr>PowerPoint Presentation</vt:lpstr>
      <vt:lpstr>LO: make inferences based on a front cover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Stewart</dc:creator>
  <cp:lastModifiedBy>Fiona Stewart</cp:lastModifiedBy>
  <cp:revision>11</cp:revision>
  <dcterms:created xsi:type="dcterms:W3CDTF">2021-04-12T15:51:24Z</dcterms:created>
  <dcterms:modified xsi:type="dcterms:W3CDTF">2021-04-15T14:01:56Z</dcterms:modified>
</cp:coreProperties>
</file>