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5" r:id="rId3"/>
  </p:sldMasterIdLst>
  <p:notesMasterIdLst>
    <p:notesMasterId r:id="rId31"/>
  </p:notesMasterIdLst>
  <p:handoutMasterIdLst>
    <p:handoutMasterId r:id="rId32"/>
  </p:handoutMasterIdLst>
  <p:sldIdLst>
    <p:sldId id="271" r:id="rId4"/>
    <p:sldId id="290" r:id="rId5"/>
    <p:sldId id="272" r:id="rId6"/>
    <p:sldId id="291" r:id="rId7"/>
    <p:sldId id="289" r:id="rId8"/>
    <p:sldId id="273" r:id="rId9"/>
    <p:sldId id="274" r:id="rId10"/>
    <p:sldId id="275" r:id="rId11"/>
    <p:sldId id="278" r:id="rId12"/>
    <p:sldId id="284" r:id="rId13"/>
    <p:sldId id="276" r:id="rId14"/>
    <p:sldId id="294" r:id="rId15"/>
    <p:sldId id="295" r:id="rId16"/>
    <p:sldId id="296" r:id="rId17"/>
    <p:sldId id="297" r:id="rId18"/>
    <p:sldId id="302" r:id="rId19"/>
    <p:sldId id="298" r:id="rId20"/>
    <p:sldId id="299" r:id="rId21"/>
    <p:sldId id="277" r:id="rId22"/>
    <p:sldId id="301" r:id="rId23"/>
    <p:sldId id="281" r:id="rId24"/>
    <p:sldId id="300" r:id="rId25"/>
    <p:sldId id="303" r:id="rId26"/>
    <p:sldId id="304" r:id="rId27"/>
    <p:sldId id="285" r:id="rId28"/>
    <p:sldId id="292" r:id="rId29"/>
    <p:sldId id="267" r:id="rId30"/>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1CF"/>
    <a:srgbClr val="5591CE"/>
    <a:srgbClr val="5EB45A"/>
    <a:srgbClr val="009898"/>
    <a:srgbClr val="15004C"/>
    <a:srgbClr val="000000"/>
    <a:srgbClr val="826CAE"/>
    <a:srgbClr val="E94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84751" autoAdjust="0"/>
  </p:normalViewPr>
  <p:slideViewPr>
    <p:cSldViewPr snapToGrid="0">
      <p:cViewPr varScale="1">
        <p:scale>
          <a:sx n="56" d="100"/>
          <a:sy n="56" d="100"/>
        </p:scale>
        <p:origin x="1692" y="7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2" d="100"/>
          <a:sy n="132" d="100"/>
        </p:scale>
        <p:origin x="514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BD586-1C36-4260-A05B-3A1E23DD696F}" type="datetimeFigureOut">
              <a:rPr lang="en-GB" smtClean="0"/>
              <a:t>04/11/2020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A014E9-8306-4893-BB53-C5D80F65B9C1}" type="slidenum">
              <a:rPr lang="en-GB" smtClean="0"/>
              <a:t>‹#›</a:t>
            </a:fld>
            <a:endParaRPr lang="en-GB"/>
          </a:p>
        </p:txBody>
      </p:sp>
    </p:spTree>
    <p:extLst>
      <p:ext uri="{BB962C8B-B14F-4D97-AF65-F5344CB8AC3E}">
        <p14:creationId xmlns:p14="http://schemas.microsoft.com/office/powerpoint/2010/main" val="3544327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BA28-EE1E-4B8F-9349-37F42809C967}" type="datetimeFigureOut">
              <a:rPr lang="en-GB" smtClean="0"/>
              <a:t>04/11/2020</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A029-17D5-4BDF-A530-870AD8936533}" type="slidenum">
              <a:rPr lang="en-GB" smtClean="0"/>
              <a:t>‹#›</a:t>
            </a:fld>
            <a:endParaRPr lang="en-GB"/>
          </a:p>
        </p:txBody>
      </p:sp>
    </p:spTree>
    <p:extLst>
      <p:ext uri="{BB962C8B-B14F-4D97-AF65-F5344CB8AC3E}">
        <p14:creationId xmlns:p14="http://schemas.microsoft.com/office/powerpoint/2010/main" val="937295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uk/collection-items/charles-kingsleys-the-water-bab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adjust this ppt as you see fit! </a:t>
            </a:r>
          </a:p>
        </p:txBody>
      </p:sp>
      <p:sp>
        <p:nvSpPr>
          <p:cNvPr id="4" name="Slide Number Placeholder 3"/>
          <p:cNvSpPr>
            <a:spLocks noGrp="1"/>
          </p:cNvSpPr>
          <p:nvPr>
            <p:ph type="sldNum" sz="quarter" idx="5"/>
          </p:nvPr>
        </p:nvSpPr>
        <p:spPr/>
        <p:txBody>
          <a:bodyPr/>
          <a:lstStyle/>
          <a:p>
            <a:fld id="{D8B1A029-17D5-4BDF-A530-870AD8936533}" type="slidenum">
              <a:rPr lang="en-GB" smtClean="0"/>
              <a:t>1</a:t>
            </a:fld>
            <a:endParaRPr lang="en-GB"/>
          </a:p>
        </p:txBody>
      </p:sp>
    </p:spTree>
    <p:extLst>
      <p:ext uri="{BB962C8B-B14F-4D97-AF65-F5344CB8AC3E}">
        <p14:creationId xmlns:p14="http://schemas.microsoft.com/office/powerpoint/2010/main" val="186181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Self assess </a:t>
            </a:r>
            <a:r>
              <a:rPr lang="en-GB" baseline="0" dirty="0"/>
              <a:t> / share good examples </a:t>
            </a:r>
          </a:p>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10</a:t>
            </a:fld>
            <a:endParaRPr lang="en-GB"/>
          </a:p>
        </p:txBody>
      </p:sp>
    </p:spTree>
    <p:extLst>
      <p:ext uri="{BB962C8B-B14F-4D97-AF65-F5344CB8AC3E}">
        <p14:creationId xmlns:p14="http://schemas.microsoft.com/office/powerpoint/2010/main" val="412573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FROM BRITISH LIBRARY </a:t>
            </a:r>
            <a:r>
              <a:rPr lang="en-GB" dirty="0">
                <a:hlinkClick r:id="rId3"/>
              </a:rPr>
              <a:t>https://www.bl.uk/collection-items/charles-kingsleys-the-water-babies</a:t>
            </a:r>
            <a:r>
              <a:rPr lang="en-GB" dirty="0"/>
              <a:t> PUBLIC DOMAIN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Read to class</a:t>
            </a:r>
            <a:r>
              <a:rPr lang="en-GB" baseline="0" dirty="0"/>
              <a:t> – 2 minutes (running total 22 minutes)</a:t>
            </a:r>
            <a:endParaRPr lang="en-GB" dirty="0"/>
          </a:p>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11</a:t>
            </a:fld>
            <a:endParaRPr lang="en-GB"/>
          </a:p>
        </p:txBody>
      </p:sp>
    </p:spTree>
    <p:extLst>
      <p:ext uri="{BB962C8B-B14F-4D97-AF65-F5344CB8AC3E}">
        <p14:creationId xmlns:p14="http://schemas.microsoft.com/office/powerpoint/2010/main" val="179597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HO Techniques of </a:t>
            </a:r>
            <a:r>
              <a:rPr lang="en-US" dirty="0" err="1"/>
              <a:t>characterisation</a:t>
            </a:r>
            <a:r>
              <a:rPr lang="en-US" dirty="0"/>
              <a:t> </a:t>
            </a:r>
          </a:p>
        </p:txBody>
      </p:sp>
      <p:sp>
        <p:nvSpPr>
          <p:cNvPr id="4" name="Slide Number Placeholder 3"/>
          <p:cNvSpPr>
            <a:spLocks noGrp="1"/>
          </p:cNvSpPr>
          <p:nvPr>
            <p:ph type="sldNum" sz="quarter" idx="5"/>
          </p:nvPr>
        </p:nvSpPr>
        <p:spPr/>
        <p:txBody>
          <a:bodyPr/>
          <a:lstStyle/>
          <a:p>
            <a:fld id="{D8B1A029-17D5-4BDF-A530-870AD8936533}" type="slidenum">
              <a:rPr lang="en-GB" smtClean="0"/>
              <a:t>15</a:t>
            </a:fld>
            <a:endParaRPr lang="en-GB"/>
          </a:p>
        </p:txBody>
      </p:sp>
    </p:spTree>
    <p:extLst>
      <p:ext uri="{BB962C8B-B14F-4D97-AF65-F5344CB8AC3E}">
        <p14:creationId xmlns:p14="http://schemas.microsoft.com/office/powerpoint/2010/main" val="20059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HO </a:t>
            </a:r>
            <a:r>
              <a:rPr lang="en-US" dirty="0" err="1"/>
              <a:t>Characterisation</a:t>
            </a:r>
            <a:r>
              <a:rPr lang="en-US" dirty="0"/>
              <a:t> techniques </a:t>
            </a:r>
          </a:p>
        </p:txBody>
      </p:sp>
      <p:sp>
        <p:nvSpPr>
          <p:cNvPr id="4" name="Slide Number Placeholder 3"/>
          <p:cNvSpPr>
            <a:spLocks noGrp="1"/>
          </p:cNvSpPr>
          <p:nvPr>
            <p:ph type="sldNum" sz="quarter" idx="5"/>
          </p:nvPr>
        </p:nvSpPr>
        <p:spPr/>
        <p:txBody>
          <a:bodyPr/>
          <a:lstStyle/>
          <a:p>
            <a:fld id="{D8B1A029-17D5-4BDF-A530-870AD8936533}" type="slidenum">
              <a:rPr lang="en-GB" smtClean="0"/>
              <a:t>17</a:t>
            </a:fld>
            <a:endParaRPr lang="en-GB"/>
          </a:p>
        </p:txBody>
      </p:sp>
    </p:spTree>
    <p:extLst>
      <p:ext uri="{BB962C8B-B14F-4D97-AF65-F5344CB8AC3E}">
        <p14:creationId xmlns:p14="http://schemas.microsoft.com/office/powerpoint/2010/main" val="71899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HO </a:t>
            </a:r>
            <a:r>
              <a:rPr lang="en-US" dirty="0" err="1"/>
              <a:t>characterisation</a:t>
            </a:r>
            <a:r>
              <a:rPr lang="en-US" dirty="0"/>
              <a:t> techniques </a:t>
            </a:r>
          </a:p>
        </p:txBody>
      </p:sp>
      <p:sp>
        <p:nvSpPr>
          <p:cNvPr id="4" name="Slide Number Placeholder 3"/>
          <p:cNvSpPr>
            <a:spLocks noGrp="1"/>
          </p:cNvSpPr>
          <p:nvPr>
            <p:ph type="sldNum" sz="quarter" idx="5"/>
          </p:nvPr>
        </p:nvSpPr>
        <p:spPr/>
        <p:txBody>
          <a:bodyPr/>
          <a:lstStyle/>
          <a:p>
            <a:fld id="{D8B1A029-17D5-4BDF-A530-870AD8936533}" type="slidenum">
              <a:rPr lang="en-GB" smtClean="0"/>
              <a:t>18</a:t>
            </a:fld>
            <a:endParaRPr lang="en-GB"/>
          </a:p>
        </p:txBody>
      </p:sp>
    </p:spTree>
    <p:extLst>
      <p:ext uri="{BB962C8B-B14F-4D97-AF65-F5344CB8AC3E}">
        <p14:creationId xmlns:p14="http://schemas.microsoft.com/office/powerpoint/2010/main" val="84094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19</a:t>
            </a:fld>
            <a:endParaRPr lang="en-GB"/>
          </a:p>
        </p:txBody>
      </p:sp>
    </p:spTree>
    <p:extLst>
      <p:ext uri="{BB962C8B-B14F-4D97-AF65-F5344CB8AC3E}">
        <p14:creationId xmlns:p14="http://schemas.microsoft.com/office/powerpoint/2010/main" val="413564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 Character planning </a:t>
            </a:r>
          </a:p>
        </p:txBody>
      </p:sp>
      <p:sp>
        <p:nvSpPr>
          <p:cNvPr id="4" name="Slide Number Placeholder 3"/>
          <p:cNvSpPr>
            <a:spLocks noGrp="1"/>
          </p:cNvSpPr>
          <p:nvPr>
            <p:ph type="sldNum" sz="quarter" idx="5"/>
          </p:nvPr>
        </p:nvSpPr>
        <p:spPr/>
        <p:txBody>
          <a:bodyPr/>
          <a:lstStyle/>
          <a:p>
            <a:fld id="{D8B1A029-17D5-4BDF-A530-870AD8936533}" type="slidenum">
              <a:rPr lang="en-GB" smtClean="0"/>
              <a:t>20</a:t>
            </a:fld>
            <a:endParaRPr lang="en-GB"/>
          </a:p>
        </p:txBody>
      </p:sp>
    </p:spTree>
    <p:extLst>
      <p:ext uri="{BB962C8B-B14F-4D97-AF65-F5344CB8AC3E}">
        <p14:creationId xmlns:p14="http://schemas.microsoft.com/office/powerpoint/2010/main" val="323802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B1A029-17D5-4BDF-A530-870AD8936533}" type="slidenum">
              <a:rPr lang="en-GB" smtClean="0"/>
              <a:t>21</a:t>
            </a:fld>
            <a:endParaRPr lang="en-GB"/>
          </a:p>
        </p:txBody>
      </p:sp>
    </p:spTree>
    <p:extLst>
      <p:ext uri="{BB962C8B-B14F-4D97-AF65-F5344CB8AC3E}">
        <p14:creationId xmlns:p14="http://schemas.microsoft.com/office/powerpoint/2010/main" val="167166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 story arc planning </a:t>
            </a:r>
          </a:p>
        </p:txBody>
      </p:sp>
      <p:sp>
        <p:nvSpPr>
          <p:cNvPr id="4" name="Slide Number Placeholder 3"/>
          <p:cNvSpPr>
            <a:spLocks noGrp="1"/>
          </p:cNvSpPr>
          <p:nvPr>
            <p:ph type="sldNum" sz="quarter" idx="10"/>
          </p:nvPr>
        </p:nvSpPr>
        <p:spPr/>
        <p:txBody>
          <a:bodyPr/>
          <a:lstStyle/>
          <a:p>
            <a:fld id="{D8B1A029-17D5-4BDF-A530-870AD8936533}" type="slidenum">
              <a:rPr lang="en-GB" smtClean="0"/>
              <a:t>22</a:t>
            </a:fld>
            <a:endParaRPr lang="en-GB"/>
          </a:p>
        </p:txBody>
      </p:sp>
    </p:spTree>
    <p:extLst>
      <p:ext uri="{BB962C8B-B14F-4D97-AF65-F5344CB8AC3E}">
        <p14:creationId xmlns:p14="http://schemas.microsoft.com/office/powerpoint/2010/main" val="14120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25</a:t>
            </a:fld>
            <a:endParaRPr lang="en-GB"/>
          </a:p>
        </p:txBody>
      </p:sp>
    </p:spTree>
    <p:extLst>
      <p:ext uri="{BB962C8B-B14F-4D97-AF65-F5344CB8AC3E}">
        <p14:creationId xmlns:p14="http://schemas.microsoft.com/office/powerpoint/2010/main" val="225758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a:t>
            </a:r>
            <a:r>
              <a:rPr lang="en-GB" baseline="0" dirty="0"/>
              <a:t> minutes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Hand out this slide or display and use whiteboards</a:t>
            </a:r>
            <a:endParaRPr lang="en-GB" dirty="0"/>
          </a:p>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2</a:t>
            </a:fld>
            <a:endParaRPr lang="en-GB"/>
          </a:p>
        </p:txBody>
      </p:sp>
    </p:spTree>
    <p:extLst>
      <p:ext uri="{BB962C8B-B14F-4D97-AF65-F5344CB8AC3E}">
        <p14:creationId xmlns:p14="http://schemas.microsoft.com/office/powerpoint/2010/main" val="354962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B1A029-17D5-4BDF-A530-870AD8936533}" type="slidenum">
              <a:rPr lang="en-GB" smtClean="0"/>
              <a:t>27</a:t>
            </a:fld>
            <a:endParaRPr lang="en-GB"/>
          </a:p>
        </p:txBody>
      </p:sp>
    </p:spTree>
    <p:extLst>
      <p:ext uri="{BB962C8B-B14F-4D97-AF65-F5344CB8AC3E}">
        <p14:creationId xmlns:p14="http://schemas.microsoft.com/office/powerpoint/2010/main" val="412974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3</a:t>
            </a:fld>
            <a:endParaRPr lang="en-GB"/>
          </a:p>
        </p:txBody>
      </p:sp>
    </p:spTree>
    <p:extLst>
      <p:ext uri="{BB962C8B-B14F-4D97-AF65-F5344CB8AC3E}">
        <p14:creationId xmlns:p14="http://schemas.microsoft.com/office/powerpoint/2010/main" val="387643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4</a:t>
            </a:fld>
            <a:endParaRPr lang="en-GB"/>
          </a:p>
        </p:txBody>
      </p:sp>
    </p:spTree>
    <p:extLst>
      <p:ext uri="{BB962C8B-B14F-4D97-AF65-F5344CB8AC3E}">
        <p14:creationId xmlns:p14="http://schemas.microsoft.com/office/powerpoint/2010/main" val="209698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5</a:t>
            </a:fld>
            <a:endParaRPr lang="en-GB"/>
          </a:p>
        </p:txBody>
      </p:sp>
    </p:spTree>
    <p:extLst>
      <p:ext uri="{BB962C8B-B14F-4D97-AF65-F5344CB8AC3E}">
        <p14:creationId xmlns:p14="http://schemas.microsoft.com/office/powerpoint/2010/main" val="78916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6</a:t>
            </a:fld>
            <a:endParaRPr lang="en-GB"/>
          </a:p>
        </p:txBody>
      </p:sp>
    </p:spTree>
    <p:extLst>
      <p:ext uri="{BB962C8B-B14F-4D97-AF65-F5344CB8AC3E}">
        <p14:creationId xmlns:p14="http://schemas.microsoft.com/office/powerpoint/2010/main" val="197334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 Kingsley annotated text </a:t>
            </a:r>
          </a:p>
        </p:txBody>
      </p:sp>
      <p:sp>
        <p:nvSpPr>
          <p:cNvPr id="4" name="Slide Number Placeholder 3"/>
          <p:cNvSpPr>
            <a:spLocks noGrp="1"/>
          </p:cNvSpPr>
          <p:nvPr>
            <p:ph type="sldNum" sz="quarter" idx="10"/>
          </p:nvPr>
        </p:nvSpPr>
        <p:spPr/>
        <p:txBody>
          <a:bodyPr/>
          <a:lstStyle/>
          <a:p>
            <a:fld id="{D8B1A029-17D5-4BDF-A530-870AD8936533}" type="slidenum">
              <a:rPr lang="en-GB" smtClean="0"/>
              <a:t>7</a:t>
            </a:fld>
            <a:endParaRPr lang="en-GB"/>
          </a:p>
        </p:txBody>
      </p:sp>
    </p:spTree>
    <p:extLst>
      <p:ext uri="{BB962C8B-B14F-4D97-AF65-F5344CB8AC3E}">
        <p14:creationId xmlns:p14="http://schemas.microsoft.com/office/powerpoint/2010/main" val="148815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Get pupils to annotate the extract to note the devices on the extract – perhaps colour code them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slide can be printed for pupils who struggle to keep pace, see also HO Kingsley annotated text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(10 minutes – running total 20 minutes)</a:t>
            </a:r>
          </a:p>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8</a:t>
            </a:fld>
            <a:endParaRPr lang="en-GB"/>
          </a:p>
        </p:txBody>
      </p:sp>
    </p:spTree>
    <p:extLst>
      <p:ext uri="{BB962C8B-B14F-4D97-AF65-F5344CB8AC3E}">
        <p14:creationId xmlns:p14="http://schemas.microsoft.com/office/powerpoint/2010/main" val="185530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1A029-17D5-4BDF-A530-870AD8936533}" type="slidenum">
              <a:rPr lang="en-GB" smtClean="0"/>
              <a:t>9</a:t>
            </a:fld>
            <a:endParaRPr lang="en-GB"/>
          </a:p>
        </p:txBody>
      </p:sp>
    </p:spTree>
    <p:extLst>
      <p:ext uri="{BB962C8B-B14F-4D97-AF65-F5344CB8AC3E}">
        <p14:creationId xmlns:p14="http://schemas.microsoft.com/office/powerpoint/2010/main" val="425970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3607" y="1603193"/>
            <a:ext cx="9503144" cy="5108713"/>
          </a:xfrm>
          <a:prstGeom prst="rect">
            <a:avLst/>
          </a:prstGeom>
        </p:spPr>
        <p:txBody>
          <a:bodyPr>
            <a:normAutofit/>
          </a:bodyPr>
          <a:lstStyle>
            <a:lvl1pPr marL="285750" indent="-285750" algn="l">
              <a:buFont typeface="Arial" panose="020B0604020202020204" pitchFamily="34" charset="0"/>
              <a:buChar char="•"/>
              <a:defRPr sz="2400" baseline="0">
                <a:latin typeface="+mn-l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Body text – Calibri body, no smaller than point size 18</a:t>
            </a:r>
          </a:p>
        </p:txBody>
      </p:sp>
      <p:sp>
        <p:nvSpPr>
          <p:cNvPr id="11" name="Footer Placeholder 4">
            <a:extLst>
              <a:ext uri="{FF2B5EF4-FFF2-40B4-BE49-F238E27FC236}">
                <a16:creationId xmlns:a16="http://schemas.microsoft.com/office/drawing/2014/main" id="{0E288066-F411-8746-9FB4-D5C4BC296367}"/>
              </a:ext>
            </a:extLst>
          </p:cNvPr>
          <p:cNvSpPr>
            <a:spLocks noGrp="1"/>
          </p:cNvSpPr>
          <p:nvPr>
            <p:ph type="ftr" sz="quarter" idx="3"/>
          </p:nvPr>
        </p:nvSpPr>
        <p:spPr>
          <a:xfrm>
            <a:off x="569843" y="7006701"/>
            <a:ext cx="7541117" cy="369332"/>
          </a:xfrm>
          <a:prstGeom prst="rect">
            <a:avLst/>
          </a:prstGeom>
        </p:spPr>
        <p:txBody>
          <a:bodyPr/>
          <a:lstStyle>
            <a:lvl1pPr>
              <a:defRPr b="1">
                <a:solidFill>
                  <a:schemeClr val="bg1"/>
                </a:solidFill>
              </a:defRPr>
            </a:lvl1pPr>
          </a:lstStyle>
          <a:p>
            <a:r>
              <a:rPr lang="en-GB" dirty="0" err="1"/>
              <a:t>birminghamstories.org.uk</a:t>
            </a:r>
            <a:endParaRPr lang="en-GB" dirty="0"/>
          </a:p>
        </p:txBody>
      </p:sp>
      <p:sp>
        <p:nvSpPr>
          <p:cNvPr id="9" name="Title 8"/>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071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5013" y="1550503"/>
            <a:ext cx="5413375" cy="49106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736600" y="1630018"/>
            <a:ext cx="3448050" cy="48390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735013" y="6964304"/>
            <a:ext cx="3608387" cy="401638"/>
          </a:xfrm>
          <a:prstGeom prst="rect">
            <a:avLst/>
          </a:prstGeom>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4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35013" y="1678995"/>
            <a:ext cx="9221787" cy="4795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640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910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808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557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794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623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3724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12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797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9832" y="6888729"/>
            <a:ext cx="670946" cy="670946"/>
          </a:xfrm>
          <a:prstGeom prst="rect">
            <a:avLst/>
          </a:prstGeom>
        </p:spPr>
      </p:pic>
      <p:sp>
        <p:nvSpPr>
          <p:cNvPr id="2" name="Rectangle 1"/>
          <p:cNvSpPr/>
          <p:nvPr userDrawn="1"/>
        </p:nvSpPr>
        <p:spPr>
          <a:xfrm>
            <a:off x="328227" y="5797146"/>
            <a:ext cx="10103884" cy="861774"/>
          </a:xfrm>
          <a:prstGeom prst="rect">
            <a:avLst/>
          </a:prstGeom>
        </p:spPr>
        <p:txBody>
          <a:bodyPr wrap="square">
            <a:spAutoFit/>
          </a:bodyPr>
          <a:lstStyle/>
          <a:p>
            <a:pPr>
              <a:spcAft>
                <a:spcPts val="0"/>
              </a:spcAft>
              <a:tabLst>
                <a:tab pos="2865755" algn="ctr"/>
                <a:tab pos="5731510" algn="r"/>
              </a:tabLs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National Literacy Trust 2020</a:t>
            </a:r>
          </a:p>
          <a:p>
            <a:pPr>
              <a:spcAft>
                <a:spcPts val="0"/>
              </a:spcAft>
              <a:tabLst>
                <a:tab pos="2865755" algn="ctr"/>
                <a:tab pos="5731510" algn="r"/>
              </a:tabLst>
            </a:pP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020 7587 1842   W: literacytrust.org.uk   Twitter: @</a:t>
            </a:r>
            <a:r>
              <a:rPr lang="en-GB" sz="105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Literacy_Trust</a:t>
            </a:r>
            <a:r>
              <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Facebook: </a:t>
            </a:r>
            <a:r>
              <a:rPr lang="en-GB" sz="105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nationalliteracytrust</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865755" algn="ctr"/>
                <a:tab pos="5731510" algn="r"/>
              </a:tabLst>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National Literacy Trust is a registered charity no. 1116260 and a company limited by guarantee no. 5836486 registered in England and Wales  and a registered charity in Scotland no. SC042944. </a:t>
            </a:r>
          </a:p>
          <a:p>
            <a:pPr>
              <a:spcAft>
                <a:spcPts val="0"/>
              </a:spcAft>
              <a:tabLst>
                <a:tab pos="2865755" algn="ctr"/>
                <a:tab pos="5731510" algn="r"/>
              </a:tabLst>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Registered address: 68 South Lambeth Road, London SW8 1RL.</a:t>
            </a:r>
            <a:endParaRPr lang="en-GB"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D643351-A0E3-3544-A8C4-8A596462B5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74439" y="1861056"/>
            <a:ext cx="2249768" cy="2249768"/>
          </a:xfrm>
          <a:prstGeom prst="rect">
            <a:avLst/>
          </a:prstGeom>
        </p:spPr>
      </p:pic>
      <p:sp>
        <p:nvSpPr>
          <p:cNvPr id="10" name="Title 1">
            <a:extLst>
              <a:ext uri="{FF2B5EF4-FFF2-40B4-BE49-F238E27FC236}">
                <a16:creationId xmlns:a16="http://schemas.microsoft.com/office/drawing/2014/main" id="{5E74709C-EA5C-154A-9DA9-F55CBFB14D70}"/>
              </a:ext>
            </a:extLst>
          </p:cNvPr>
          <p:cNvSpPr txBox="1">
            <a:spLocks/>
          </p:cNvSpPr>
          <p:nvPr userDrawn="1"/>
        </p:nvSpPr>
        <p:spPr>
          <a:xfrm>
            <a:off x="5234586" y="2507718"/>
            <a:ext cx="3403159" cy="776172"/>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pPr algn="l"/>
            <a:r>
              <a:rPr lang="en-US" dirty="0">
                <a:solidFill>
                  <a:srgbClr val="5591CE"/>
                </a:solidFill>
              </a:rPr>
              <a:t>Thank you</a:t>
            </a:r>
          </a:p>
        </p:txBody>
      </p:sp>
      <p:pic>
        <p:nvPicPr>
          <p:cNvPr id="12" name="Picture 11">
            <a:extLst>
              <a:ext uri="{FF2B5EF4-FFF2-40B4-BE49-F238E27FC236}">
                <a16:creationId xmlns:a16="http://schemas.microsoft.com/office/drawing/2014/main" id="{B08D203E-E9B6-D94D-A719-DEB7A997DF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6696217"/>
            <a:ext cx="10691813" cy="888954"/>
          </a:xfrm>
          <a:prstGeom prst="rect">
            <a:avLst/>
          </a:prstGeom>
        </p:spPr>
      </p:pic>
      <p:sp>
        <p:nvSpPr>
          <p:cNvPr id="13" name="TextBox 12">
            <a:extLst>
              <a:ext uri="{FF2B5EF4-FFF2-40B4-BE49-F238E27FC236}">
                <a16:creationId xmlns:a16="http://schemas.microsoft.com/office/drawing/2014/main" id="{887E74E4-825F-D64F-A534-C2E2BBA2DA87}"/>
              </a:ext>
            </a:extLst>
          </p:cNvPr>
          <p:cNvSpPr txBox="1"/>
          <p:nvPr userDrawn="1"/>
        </p:nvSpPr>
        <p:spPr>
          <a:xfrm>
            <a:off x="9811280" y="7006700"/>
            <a:ext cx="880533" cy="369332"/>
          </a:xfrm>
          <a:prstGeom prst="rect">
            <a:avLst/>
          </a:prstGeom>
          <a:noFill/>
        </p:spPr>
        <p:txBody>
          <a:bodyPr wrap="square" rtlCol="0">
            <a:spAutoFit/>
          </a:bodyPr>
          <a:lstStyle/>
          <a:p>
            <a:fld id="{B5596399-3C9C-4D66-8F3B-BD15D0F6C26E}" type="slidenum">
              <a:rPr lang="en-GB" smtClean="0">
                <a:solidFill>
                  <a:schemeClr val="bg1"/>
                </a:solidFill>
              </a:rPr>
              <a:t>‹#›</a:t>
            </a:fld>
            <a:endParaRPr lang="en-GB" dirty="0">
              <a:solidFill>
                <a:schemeClr val="bg1"/>
              </a:solidFill>
            </a:endParaRPr>
          </a:p>
        </p:txBody>
      </p:sp>
      <p:sp>
        <p:nvSpPr>
          <p:cNvPr id="14" name="TextBox 13">
            <a:extLst>
              <a:ext uri="{FF2B5EF4-FFF2-40B4-BE49-F238E27FC236}">
                <a16:creationId xmlns:a16="http://schemas.microsoft.com/office/drawing/2014/main" id="{5A877EED-D65D-7E43-8D89-BD8E648F5307}"/>
              </a:ext>
            </a:extLst>
          </p:cNvPr>
          <p:cNvSpPr txBox="1"/>
          <p:nvPr userDrawn="1"/>
        </p:nvSpPr>
        <p:spPr>
          <a:xfrm>
            <a:off x="7501036" y="7023274"/>
            <a:ext cx="2175701" cy="369332"/>
          </a:xfrm>
          <a:prstGeom prst="rect">
            <a:avLst/>
          </a:prstGeom>
          <a:noFill/>
        </p:spPr>
        <p:txBody>
          <a:bodyPr wrap="square" rtlCol="0">
            <a:spAutoFit/>
          </a:bodyPr>
          <a:lstStyle/>
          <a:p>
            <a:r>
              <a:rPr lang="en-US" b="1" dirty="0">
                <a:solidFill>
                  <a:schemeClr val="bg1"/>
                </a:solidFill>
              </a:rPr>
              <a:t>#</a:t>
            </a:r>
            <a:r>
              <a:rPr lang="en-US" b="1" dirty="0" err="1">
                <a:solidFill>
                  <a:schemeClr val="bg1"/>
                </a:solidFill>
              </a:rPr>
              <a:t>BirminghamStories</a:t>
            </a:r>
            <a:endParaRPr lang="en-US" b="1" dirty="0">
              <a:solidFill>
                <a:schemeClr val="bg1"/>
              </a:solidFill>
            </a:endParaRPr>
          </a:p>
        </p:txBody>
      </p:sp>
      <p:sp>
        <p:nvSpPr>
          <p:cNvPr id="15" name="Footer Placeholder 4">
            <a:extLst>
              <a:ext uri="{FF2B5EF4-FFF2-40B4-BE49-F238E27FC236}">
                <a16:creationId xmlns:a16="http://schemas.microsoft.com/office/drawing/2014/main" id="{C792220F-BAD2-C24A-B03A-534B684F2517}"/>
              </a:ext>
            </a:extLst>
          </p:cNvPr>
          <p:cNvSpPr>
            <a:spLocks noGrp="1"/>
          </p:cNvSpPr>
          <p:nvPr>
            <p:ph type="ftr" sz="quarter" idx="3"/>
          </p:nvPr>
        </p:nvSpPr>
        <p:spPr>
          <a:xfrm>
            <a:off x="569843" y="7006701"/>
            <a:ext cx="7541117" cy="369332"/>
          </a:xfrm>
          <a:prstGeom prst="rect">
            <a:avLst/>
          </a:prstGeom>
        </p:spPr>
        <p:txBody>
          <a:bodyPr/>
          <a:lstStyle>
            <a:lvl1pPr>
              <a:defRPr b="1">
                <a:solidFill>
                  <a:schemeClr val="bg1"/>
                </a:solidFill>
              </a:defRPr>
            </a:lvl1pPr>
          </a:lstStyle>
          <a:p>
            <a:r>
              <a:rPr lang="en-GB" dirty="0" err="1"/>
              <a:t>birminghamstories.org.uk</a:t>
            </a:r>
            <a:endParaRPr lang="en-GB" dirty="0"/>
          </a:p>
        </p:txBody>
      </p:sp>
    </p:spTree>
    <p:extLst>
      <p:ext uri="{BB962C8B-B14F-4D97-AF65-F5344CB8AC3E}">
        <p14:creationId xmlns:p14="http://schemas.microsoft.com/office/powerpoint/2010/main" val="4278396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1354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579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591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14" y="1805831"/>
            <a:ext cx="8018463" cy="2632075"/>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318014" y="4539506"/>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735013" y="7007225"/>
            <a:ext cx="2405062" cy="401638"/>
          </a:xfrm>
          <a:prstGeom prst="rect">
            <a:avLst/>
          </a:prstGeom>
        </p:spPr>
        <p:txBody>
          <a:bodyPr/>
          <a:lstStyle>
            <a:lvl1pPr>
              <a:defRPr>
                <a:solidFill>
                  <a:schemeClr val="bg1"/>
                </a:solidFill>
              </a:defRPr>
            </a:lvl1pPr>
          </a:lstStyle>
          <a:p>
            <a:fld id="{D68C3BEB-8B58-4BA0-B216-7CB3BD1BDCEF}" type="datetimeFigureOut">
              <a:rPr lang="en-GB" smtClean="0"/>
              <a:pPr/>
              <a:t>04/11/2020</a:t>
            </a:fld>
            <a:endParaRPr lang="en-GB" dirty="0"/>
          </a:p>
        </p:txBody>
      </p:sp>
    </p:spTree>
    <p:extLst>
      <p:ext uri="{BB962C8B-B14F-4D97-AF65-F5344CB8AC3E}">
        <p14:creationId xmlns:p14="http://schemas.microsoft.com/office/powerpoint/2010/main" val="28970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013" y="1669774"/>
            <a:ext cx="9221787"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35013" y="6964304"/>
            <a:ext cx="3608387" cy="401638"/>
          </a:xfrm>
          <a:prstGeom prst="rect">
            <a:avLst/>
          </a:prstGeom>
        </p:spPr>
        <p:txBody>
          <a:bodyPr/>
          <a:lstStyle/>
          <a:p>
            <a:endParaRPr lang="en-GB" dirty="0"/>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895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lvl1pPr>
              <a:defRPr>
                <a:solidFill>
                  <a:schemeClr val="bg1"/>
                </a:solidFill>
              </a:defRPr>
            </a:lvl1pPr>
          </a:lstStyle>
          <a:p>
            <a:fld id="{D68C3BEB-8B58-4BA0-B216-7CB3BD1BDCEF}" type="datetimeFigureOut">
              <a:rPr lang="en-GB" smtClean="0"/>
              <a:pPr/>
              <a:t>04/11/2020</a:t>
            </a:fld>
            <a:endParaRPr lang="en-GB" dirty="0"/>
          </a:p>
        </p:txBody>
      </p:sp>
    </p:spTree>
    <p:extLst>
      <p:ext uri="{BB962C8B-B14F-4D97-AF65-F5344CB8AC3E}">
        <p14:creationId xmlns:p14="http://schemas.microsoft.com/office/powerpoint/2010/main" val="358730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5013" y="2012950"/>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21313" y="2012950"/>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35013" y="7007225"/>
            <a:ext cx="2405062" cy="401638"/>
          </a:xfrm>
          <a:prstGeom prst="rect">
            <a:avLst/>
          </a:prstGeom>
        </p:spPr>
        <p:txBody>
          <a:bodyPr/>
          <a:lstStyle>
            <a:lvl1pPr>
              <a:defRPr>
                <a:solidFill>
                  <a:schemeClr val="bg1"/>
                </a:solidFill>
              </a:defRPr>
            </a:lvl1pPr>
          </a:lstStyle>
          <a:p>
            <a:fld id="{D68C3BEB-8B58-4BA0-B216-7CB3BD1BDCEF}" type="datetimeFigureOut">
              <a:rPr lang="en-GB" smtClean="0"/>
              <a:pPr/>
              <a:t>04/11/2020</a:t>
            </a:fld>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3297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735013" y="6964304"/>
            <a:ext cx="3608387" cy="401638"/>
          </a:xfrm>
          <a:prstGeom prst="rect">
            <a:avLst/>
          </a:prstGeom>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4910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5013" y="6964304"/>
            <a:ext cx="3608387" cy="401638"/>
          </a:xfrm>
          <a:prstGeom prst="rect">
            <a:avLst/>
          </a:prstGeom>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2548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lvl1pPr>
              <a:defRPr>
                <a:solidFill>
                  <a:schemeClr val="bg1"/>
                </a:solidFill>
              </a:defRPr>
            </a:lvl1pPr>
          </a:lstStyle>
          <a:p>
            <a:fld id="{D68C3BEB-8B58-4BA0-B216-7CB3BD1BDCEF}" type="datetimeFigureOut">
              <a:rPr lang="en-GB" smtClean="0"/>
              <a:pPr/>
              <a:t>04/11/2020</a:t>
            </a:fld>
            <a:endParaRPr lang="en-GB" dirty="0"/>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9540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136CC2-71C6-3140-BE48-7FC7E3EECA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696217"/>
            <a:ext cx="10691813" cy="888954"/>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76172" y="204208"/>
            <a:ext cx="1140568" cy="1140568"/>
          </a:xfrm>
          <a:prstGeom prst="rect">
            <a:avLst/>
          </a:prstGeom>
        </p:spPr>
      </p:pic>
      <p:sp>
        <p:nvSpPr>
          <p:cNvPr id="5" name="Footer Placeholder 4"/>
          <p:cNvSpPr>
            <a:spLocks noGrp="1"/>
          </p:cNvSpPr>
          <p:nvPr>
            <p:ph type="ftr" sz="quarter" idx="3"/>
          </p:nvPr>
        </p:nvSpPr>
        <p:spPr>
          <a:xfrm>
            <a:off x="569843" y="7006701"/>
            <a:ext cx="7541117" cy="369332"/>
          </a:xfrm>
          <a:prstGeom prst="rect">
            <a:avLst/>
          </a:prstGeom>
        </p:spPr>
        <p:txBody>
          <a:bodyPr/>
          <a:lstStyle>
            <a:lvl1pPr>
              <a:defRPr b="1">
                <a:solidFill>
                  <a:schemeClr val="bg1"/>
                </a:solidFill>
              </a:defRPr>
            </a:lvl1pPr>
          </a:lstStyle>
          <a:p>
            <a:r>
              <a:rPr lang="en-GB" dirty="0" err="1"/>
              <a:t>birminghamstories.org.uk</a:t>
            </a:r>
            <a:endParaRPr lang="en-GB" dirty="0"/>
          </a:p>
        </p:txBody>
      </p:sp>
      <p:sp>
        <p:nvSpPr>
          <p:cNvPr id="9" name="TextBox 8"/>
          <p:cNvSpPr txBox="1"/>
          <p:nvPr userDrawn="1"/>
        </p:nvSpPr>
        <p:spPr>
          <a:xfrm>
            <a:off x="9811280" y="7006700"/>
            <a:ext cx="880533" cy="369332"/>
          </a:xfrm>
          <a:prstGeom prst="rect">
            <a:avLst/>
          </a:prstGeom>
          <a:noFill/>
        </p:spPr>
        <p:txBody>
          <a:bodyPr wrap="square" rtlCol="0">
            <a:spAutoFit/>
          </a:bodyPr>
          <a:lstStyle/>
          <a:p>
            <a:fld id="{B5596399-3C9C-4D66-8F3B-BD15D0F6C26E}" type="slidenum">
              <a:rPr lang="en-GB" smtClean="0">
                <a:solidFill>
                  <a:schemeClr val="bg1"/>
                </a:solidFill>
              </a:rPr>
              <a:t>‹#›</a:t>
            </a:fld>
            <a:endParaRPr lang="en-GB" dirty="0">
              <a:solidFill>
                <a:schemeClr val="bg1"/>
              </a:solidFill>
            </a:endParaRPr>
          </a:p>
        </p:txBody>
      </p:sp>
      <p:sp>
        <p:nvSpPr>
          <p:cNvPr id="4" name="TextBox 3">
            <a:extLst>
              <a:ext uri="{FF2B5EF4-FFF2-40B4-BE49-F238E27FC236}">
                <a16:creationId xmlns:a16="http://schemas.microsoft.com/office/drawing/2014/main" id="{D4521D4E-FCEB-4C47-9765-82A92BA36284}"/>
              </a:ext>
            </a:extLst>
          </p:cNvPr>
          <p:cNvSpPr txBox="1"/>
          <p:nvPr userDrawn="1"/>
        </p:nvSpPr>
        <p:spPr>
          <a:xfrm>
            <a:off x="7558548" y="7023274"/>
            <a:ext cx="2169809" cy="369332"/>
          </a:xfrm>
          <a:prstGeom prst="rect">
            <a:avLst/>
          </a:prstGeom>
          <a:noFill/>
        </p:spPr>
        <p:txBody>
          <a:bodyPr wrap="square" rtlCol="0">
            <a:spAutoFit/>
          </a:bodyPr>
          <a:lstStyle/>
          <a:p>
            <a:r>
              <a:rPr lang="en-US" b="1" dirty="0">
                <a:solidFill>
                  <a:schemeClr val="bg1"/>
                </a:solidFill>
              </a:rPr>
              <a:t>#</a:t>
            </a:r>
            <a:r>
              <a:rPr lang="en-US" b="1" dirty="0" err="1">
                <a:solidFill>
                  <a:schemeClr val="bg1"/>
                </a:solidFill>
              </a:rPr>
              <a:t>BirminghamStories</a:t>
            </a:r>
            <a:endParaRPr lang="en-US" b="1" dirty="0">
              <a:solidFill>
                <a:schemeClr val="bg1"/>
              </a:solidFill>
            </a:endParaRPr>
          </a:p>
        </p:txBody>
      </p:sp>
      <p:sp>
        <p:nvSpPr>
          <p:cNvPr id="2" name="Title Placeholder 1"/>
          <p:cNvSpPr>
            <a:spLocks noGrp="1"/>
          </p:cNvSpPr>
          <p:nvPr>
            <p:ph type="title"/>
          </p:nvPr>
        </p:nvSpPr>
        <p:spPr>
          <a:xfrm>
            <a:off x="1416740" y="306506"/>
            <a:ext cx="9221787" cy="571317"/>
          </a:xfrm>
          <a:prstGeom prst="rect">
            <a:avLst/>
          </a:prstGeom>
        </p:spPr>
        <p:txBody>
          <a:bodyPr vert="horz" lIns="91440" tIns="45720" rIns="91440" bIns="45720" rtlCol="0" anchor="ctr">
            <a:noAutofit/>
          </a:bodyPr>
          <a:lstStyle/>
          <a:p>
            <a:r>
              <a:rPr lang="en-US" dirty="0"/>
              <a:t>Heading Here</a:t>
            </a:r>
            <a:endParaRPr lang="en-GB" dirty="0"/>
          </a:p>
        </p:txBody>
      </p:sp>
    </p:spTree>
    <p:extLst>
      <p:ext uri="{BB962C8B-B14F-4D97-AF65-F5344CB8AC3E}">
        <p14:creationId xmlns:p14="http://schemas.microsoft.com/office/powerpoint/2010/main" val="1640386751"/>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defTabSz="1007943" rtl="0" eaLnBrk="1" latinLnBrk="0" hangingPunct="1">
        <a:lnSpc>
          <a:spcPct val="90000"/>
        </a:lnSpc>
        <a:spcBef>
          <a:spcPct val="0"/>
        </a:spcBef>
        <a:buNone/>
        <a:defRPr sz="4400" b="1" kern="1200">
          <a:solidFill>
            <a:srgbClr val="5591CE"/>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D51A63FC-3D35-0C4C-9315-3659E77B5551}"/>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76172" y="204208"/>
            <a:ext cx="1140568" cy="1140568"/>
          </a:xfrm>
          <a:prstGeom prst="rect">
            <a:avLst/>
          </a:prstGeom>
        </p:spPr>
      </p:pic>
      <p:pic>
        <p:nvPicPr>
          <p:cNvPr id="12" name="Picture 11">
            <a:extLst>
              <a:ext uri="{FF2B5EF4-FFF2-40B4-BE49-F238E27FC236}">
                <a16:creationId xmlns:a16="http://schemas.microsoft.com/office/drawing/2014/main" id="{170D6A5C-E804-7545-9010-6DCC78E04F27}"/>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0" y="6696217"/>
            <a:ext cx="10691813" cy="888954"/>
          </a:xfrm>
          <a:prstGeom prst="rect">
            <a:avLst/>
          </a:prstGeom>
        </p:spPr>
      </p:pic>
      <p:sp>
        <p:nvSpPr>
          <p:cNvPr id="13" name="TextBox 12">
            <a:extLst>
              <a:ext uri="{FF2B5EF4-FFF2-40B4-BE49-F238E27FC236}">
                <a16:creationId xmlns:a16="http://schemas.microsoft.com/office/drawing/2014/main" id="{791912A3-8CBD-A243-A091-1377FFF5FF30}"/>
              </a:ext>
            </a:extLst>
          </p:cNvPr>
          <p:cNvSpPr txBox="1"/>
          <p:nvPr userDrawn="1"/>
        </p:nvSpPr>
        <p:spPr>
          <a:xfrm>
            <a:off x="9811280" y="7006700"/>
            <a:ext cx="880533" cy="369332"/>
          </a:xfrm>
          <a:prstGeom prst="rect">
            <a:avLst/>
          </a:prstGeom>
          <a:noFill/>
        </p:spPr>
        <p:txBody>
          <a:bodyPr wrap="square" rtlCol="0">
            <a:spAutoFit/>
          </a:bodyPr>
          <a:lstStyle/>
          <a:p>
            <a:fld id="{B5596399-3C9C-4D66-8F3B-BD15D0F6C26E}" type="slidenum">
              <a:rPr lang="en-GB" smtClean="0">
                <a:solidFill>
                  <a:schemeClr val="bg1"/>
                </a:solidFill>
              </a:rPr>
              <a:t>‹#›</a:t>
            </a:fld>
            <a:endParaRPr lang="en-GB" dirty="0">
              <a:solidFill>
                <a:schemeClr val="bg1"/>
              </a:solidFill>
            </a:endParaRPr>
          </a:p>
        </p:txBody>
      </p:sp>
      <p:sp>
        <p:nvSpPr>
          <p:cNvPr id="14" name="TextBox 13">
            <a:extLst>
              <a:ext uri="{FF2B5EF4-FFF2-40B4-BE49-F238E27FC236}">
                <a16:creationId xmlns:a16="http://schemas.microsoft.com/office/drawing/2014/main" id="{1BCE917B-7E61-A747-B212-D00E80A3405D}"/>
              </a:ext>
            </a:extLst>
          </p:cNvPr>
          <p:cNvSpPr txBox="1"/>
          <p:nvPr userDrawn="1"/>
        </p:nvSpPr>
        <p:spPr>
          <a:xfrm>
            <a:off x="7543800" y="7023274"/>
            <a:ext cx="2132938" cy="369332"/>
          </a:xfrm>
          <a:prstGeom prst="rect">
            <a:avLst/>
          </a:prstGeom>
          <a:noFill/>
        </p:spPr>
        <p:txBody>
          <a:bodyPr wrap="square" rtlCol="0">
            <a:spAutoFit/>
          </a:bodyPr>
          <a:lstStyle/>
          <a:p>
            <a:r>
              <a:rPr lang="en-US" b="1" dirty="0">
                <a:solidFill>
                  <a:schemeClr val="bg1"/>
                </a:solidFill>
              </a:rPr>
              <a:t>#</a:t>
            </a:r>
            <a:r>
              <a:rPr lang="en-US" b="1" dirty="0" err="1">
                <a:solidFill>
                  <a:schemeClr val="bg1"/>
                </a:solidFill>
              </a:rPr>
              <a:t>BirminghamStories</a:t>
            </a:r>
            <a:endParaRPr lang="en-US" b="1" dirty="0">
              <a:solidFill>
                <a:schemeClr val="bg1"/>
              </a:solidFill>
            </a:endParaRPr>
          </a:p>
        </p:txBody>
      </p:sp>
      <p:sp>
        <p:nvSpPr>
          <p:cNvPr id="15" name="Footer Placeholder 4">
            <a:extLst>
              <a:ext uri="{FF2B5EF4-FFF2-40B4-BE49-F238E27FC236}">
                <a16:creationId xmlns:a16="http://schemas.microsoft.com/office/drawing/2014/main" id="{A0D2E8E2-ABD8-3341-A53E-08B3CE38DAD4}"/>
              </a:ext>
            </a:extLst>
          </p:cNvPr>
          <p:cNvSpPr>
            <a:spLocks noGrp="1"/>
          </p:cNvSpPr>
          <p:nvPr>
            <p:ph type="ftr" sz="quarter" idx="3"/>
          </p:nvPr>
        </p:nvSpPr>
        <p:spPr>
          <a:xfrm>
            <a:off x="569843" y="7006701"/>
            <a:ext cx="7541117" cy="369332"/>
          </a:xfrm>
          <a:prstGeom prst="rect">
            <a:avLst/>
          </a:prstGeom>
        </p:spPr>
        <p:txBody>
          <a:bodyPr/>
          <a:lstStyle>
            <a:lvl1pPr>
              <a:defRPr b="1">
                <a:solidFill>
                  <a:schemeClr val="bg1"/>
                </a:solidFill>
              </a:defRPr>
            </a:lvl1pPr>
          </a:lstStyle>
          <a:p>
            <a:r>
              <a:rPr lang="en-GB" dirty="0" err="1"/>
              <a:t>birminghamstories.org.uk</a:t>
            </a:r>
            <a:endParaRPr lang="en-GB" dirty="0"/>
          </a:p>
        </p:txBody>
      </p:sp>
      <p:sp>
        <p:nvSpPr>
          <p:cNvPr id="4" name="Title Placeholder 3"/>
          <p:cNvSpPr>
            <a:spLocks noGrp="1"/>
          </p:cNvSpPr>
          <p:nvPr>
            <p:ph type="title"/>
          </p:nvPr>
        </p:nvSpPr>
        <p:spPr>
          <a:xfrm>
            <a:off x="1499616" y="204208"/>
            <a:ext cx="8457184" cy="833342"/>
          </a:xfrm>
          <a:prstGeom prst="rect">
            <a:avLst/>
          </a:prstGeom>
        </p:spPr>
        <p:txBody>
          <a:bodyPr vert="horz" lIns="91440" tIns="45720" rIns="91440" bIns="45720" rtlCol="0" anchor="ctr">
            <a:normAutofit/>
          </a:bodyPr>
          <a:lstStyle/>
          <a:p>
            <a:r>
              <a:rPr lang="en-GB" dirty="0"/>
              <a:t>Heading here</a:t>
            </a:r>
          </a:p>
        </p:txBody>
      </p:sp>
    </p:spTree>
    <p:extLst>
      <p:ext uri="{BB962C8B-B14F-4D97-AF65-F5344CB8AC3E}">
        <p14:creationId xmlns:p14="http://schemas.microsoft.com/office/powerpoint/2010/main" val="52626454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rgbClr val="5591C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08F1C5F-1A9E-4DE4-8B5F-1EE47AE964D7}"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B3B2C8DB-855E-47E1-9310-77CF958FDD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66862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www.bbc.co.uk/bitesize/topics/zn8tkmn" TargetMode="External"/><Relationship Id="rId2" Type="http://schemas.openxmlformats.org/officeDocument/2006/relationships/hyperlink" Target="https://www.birmingham.ac.uk/schools/edacs/news/2019/dismantling-stories.aspx" TargetMode="External"/><Relationship Id="rId1" Type="http://schemas.openxmlformats.org/officeDocument/2006/relationships/slideLayout" Target="../slideLayouts/slideLayout1.xml"/><Relationship Id="rId6" Type="http://schemas.openxmlformats.org/officeDocument/2006/relationships/hyperlink" Target="https://commapress.co.uk/resources/" TargetMode="External"/><Relationship Id="rId5" Type="http://schemas.openxmlformats.org/officeDocument/2006/relationships/hyperlink" Target="https://litdrive.org.uk/" TargetMode="External"/><Relationship Id="rId4" Type="http://schemas.openxmlformats.org/officeDocument/2006/relationships/hyperlink" Target="https://tinyurl.com/y3zf27q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E54CF4-E0A4-124C-B11E-3DCBACB2BC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696217"/>
            <a:ext cx="10691813" cy="888954"/>
          </a:xfrm>
          <a:prstGeom prst="rect">
            <a:avLst/>
          </a:prstGeom>
        </p:spPr>
      </p:pic>
      <p:sp>
        <p:nvSpPr>
          <p:cNvPr id="5" name="Rectangle 4"/>
          <p:cNvSpPr/>
          <p:nvPr/>
        </p:nvSpPr>
        <p:spPr>
          <a:xfrm>
            <a:off x="2928909" y="1007056"/>
            <a:ext cx="7713971" cy="1720778"/>
          </a:xfrm>
          <a:prstGeom prst="rect">
            <a:avLst/>
          </a:prstGeom>
        </p:spPr>
        <p:txBody>
          <a:bodyPr wrap="square">
            <a:spAutoFit/>
          </a:bodyPr>
          <a:lstStyle/>
          <a:p>
            <a:r>
              <a:rPr lang="en-GB" sz="5291" b="1" spc="110" dirty="0">
                <a:solidFill>
                  <a:srgbClr val="5591CE"/>
                </a:solidFill>
              </a:rPr>
              <a:t>Heroes &amp; heroines </a:t>
            </a:r>
          </a:p>
          <a:p>
            <a:r>
              <a:rPr lang="en-GB" sz="5291" b="1" spc="110" dirty="0">
                <a:solidFill>
                  <a:srgbClr val="5591CE"/>
                </a:solidFill>
              </a:rPr>
              <a:t>story writing competition </a:t>
            </a:r>
            <a:endParaRPr lang="en-GB" sz="2646" spc="110" dirty="0">
              <a:solidFill>
                <a:srgbClr val="5591CE"/>
              </a:solidFill>
              <a:latin typeface="Calibri Light" panose="020F0302020204030204"/>
            </a:endParaRPr>
          </a:p>
        </p:txBody>
      </p:sp>
      <p:pic>
        <p:nvPicPr>
          <p:cNvPr id="9" name="Picture 8">
            <a:extLst>
              <a:ext uri="{FF2B5EF4-FFF2-40B4-BE49-F238E27FC236}">
                <a16:creationId xmlns:a16="http://schemas.microsoft.com/office/drawing/2014/main" id="{7CFB07B0-50E2-CC44-A531-55DC9823A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5543" y="582430"/>
            <a:ext cx="2249768" cy="2249768"/>
          </a:xfrm>
          <a:prstGeom prst="rect">
            <a:avLst/>
          </a:prstGeom>
        </p:spPr>
      </p:pic>
      <p:sp>
        <p:nvSpPr>
          <p:cNvPr id="11" name="Footer Placeholder 2">
            <a:extLst>
              <a:ext uri="{FF2B5EF4-FFF2-40B4-BE49-F238E27FC236}">
                <a16:creationId xmlns:a16="http://schemas.microsoft.com/office/drawing/2014/main" id="{6BD342AC-BB5F-0648-822D-D924897448AE}"/>
              </a:ext>
            </a:extLst>
          </p:cNvPr>
          <p:cNvSpPr txBox="1">
            <a:spLocks/>
          </p:cNvSpPr>
          <p:nvPr/>
        </p:nvSpPr>
        <p:spPr>
          <a:xfrm>
            <a:off x="569843" y="7006700"/>
            <a:ext cx="6580307" cy="4024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err="1">
                <a:solidFill>
                  <a:schemeClr val="bg1"/>
                </a:solidFill>
              </a:rPr>
              <a:t>birminghamstories.org.uk</a:t>
            </a:r>
            <a:r>
              <a:rPr lang="en-GB" b="1" dirty="0">
                <a:solidFill>
                  <a:schemeClr val="bg1"/>
                </a:solidFill>
              </a:rPr>
              <a:t>       </a:t>
            </a:r>
          </a:p>
        </p:txBody>
      </p:sp>
      <p:sp>
        <p:nvSpPr>
          <p:cNvPr id="12" name="TextBox 11">
            <a:extLst>
              <a:ext uri="{FF2B5EF4-FFF2-40B4-BE49-F238E27FC236}">
                <a16:creationId xmlns:a16="http://schemas.microsoft.com/office/drawing/2014/main" id="{CD98A7EB-968D-1640-B290-1EEA285F7CBF}"/>
              </a:ext>
            </a:extLst>
          </p:cNvPr>
          <p:cNvSpPr txBox="1"/>
          <p:nvPr/>
        </p:nvSpPr>
        <p:spPr>
          <a:xfrm>
            <a:off x="8184995" y="7013968"/>
            <a:ext cx="2130613" cy="369332"/>
          </a:xfrm>
          <a:prstGeom prst="rect">
            <a:avLst/>
          </a:prstGeom>
          <a:noFill/>
        </p:spPr>
        <p:txBody>
          <a:bodyPr wrap="square" rtlCol="0">
            <a:spAutoFit/>
          </a:bodyPr>
          <a:lstStyle/>
          <a:p>
            <a:r>
              <a:rPr lang="en-US" b="1" dirty="0">
                <a:solidFill>
                  <a:schemeClr val="bg1"/>
                </a:solidFill>
              </a:rPr>
              <a:t>#</a:t>
            </a:r>
            <a:r>
              <a:rPr lang="en-US" b="1" dirty="0" err="1">
                <a:solidFill>
                  <a:schemeClr val="bg1"/>
                </a:solidFill>
              </a:rPr>
              <a:t>BirminghamStories</a:t>
            </a:r>
            <a:endParaRPr lang="en-US" b="1" dirty="0">
              <a:solidFill>
                <a:schemeClr val="bg1"/>
              </a:solidFill>
            </a:endParaRPr>
          </a:p>
        </p:txBody>
      </p:sp>
      <p:pic>
        <p:nvPicPr>
          <p:cNvPr id="2" name="Picture 1"/>
          <p:cNvPicPr>
            <a:picLocks noChangeAspect="1"/>
          </p:cNvPicPr>
          <p:nvPr/>
        </p:nvPicPr>
        <p:blipFill>
          <a:blip r:embed="rId5"/>
          <a:stretch>
            <a:fillRect/>
          </a:stretch>
        </p:blipFill>
        <p:spPr>
          <a:xfrm>
            <a:off x="7150150" y="2743250"/>
            <a:ext cx="2844901" cy="3286610"/>
          </a:xfrm>
          <a:prstGeom prst="rect">
            <a:avLst/>
          </a:prstGeom>
        </p:spPr>
      </p:pic>
      <p:pic>
        <p:nvPicPr>
          <p:cNvPr id="3" name="Picture 2"/>
          <p:cNvPicPr>
            <a:picLocks noChangeAspect="1"/>
          </p:cNvPicPr>
          <p:nvPr/>
        </p:nvPicPr>
        <p:blipFill>
          <a:blip r:embed="rId6"/>
          <a:stretch>
            <a:fillRect/>
          </a:stretch>
        </p:blipFill>
        <p:spPr>
          <a:xfrm rot="19023830">
            <a:off x="3448825" y="3192492"/>
            <a:ext cx="3182835" cy="2989692"/>
          </a:xfrm>
          <a:prstGeom prst="rect">
            <a:avLst/>
          </a:prstGeom>
        </p:spPr>
      </p:pic>
      <p:pic>
        <p:nvPicPr>
          <p:cNvPr id="4" name="Picture 3"/>
          <p:cNvPicPr>
            <a:picLocks noChangeAspect="1"/>
          </p:cNvPicPr>
          <p:nvPr/>
        </p:nvPicPr>
        <p:blipFill>
          <a:blip r:embed="rId7"/>
          <a:stretch>
            <a:fillRect/>
          </a:stretch>
        </p:blipFill>
        <p:spPr>
          <a:xfrm>
            <a:off x="565543" y="3366102"/>
            <a:ext cx="2198082" cy="2717384"/>
          </a:xfrm>
          <a:prstGeom prst="rect">
            <a:avLst/>
          </a:prstGeom>
        </p:spPr>
      </p:pic>
      <p:sp>
        <p:nvSpPr>
          <p:cNvPr id="6" name="Rectangle 5">
            <a:extLst>
              <a:ext uri="{FF2B5EF4-FFF2-40B4-BE49-F238E27FC236}">
                <a16:creationId xmlns:a16="http://schemas.microsoft.com/office/drawing/2014/main" id="{6B088F1C-25E8-3448-A580-0EB35C17E84C}"/>
              </a:ext>
            </a:extLst>
          </p:cNvPr>
          <p:cNvSpPr/>
          <p:nvPr/>
        </p:nvSpPr>
        <p:spPr>
          <a:xfrm>
            <a:off x="3635340" y="7040810"/>
            <a:ext cx="4173450" cy="369332"/>
          </a:xfrm>
          <a:prstGeom prst="rect">
            <a:avLst/>
          </a:prstGeom>
        </p:spPr>
        <p:txBody>
          <a:bodyPr wrap="none">
            <a:spAutoFit/>
          </a:bodyPr>
          <a:lstStyle/>
          <a:p>
            <a:r>
              <a:rPr lang="en-US" dirty="0">
                <a:solidFill>
                  <a:schemeClr val="bg1"/>
                </a:solidFill>
              </a:rPr>
              <a:t>https://</a:t>
            </a:r>
            <a:r>
              <a:rPr lang="en-US" dirty="0" err="1">
                <a:solidFill>
                  <a:schemeClr val="bg1"/>
                </a:solidFill>
              </a:rPr>
              <a:t>www.instagram.com</a:t>
            </a:r>
            <a:r>
              <a:rPr lang="en-US" dirty="0">
                <a:solidFill>
                  <a:schemeClr val="bg1"/>
                </a:solidFill>
              </a:rPr>
              <a:t>/</a:t>
            </a:r>
            <a:r>
              <a:rPr lang="en-US" dirty="0" err="1">
                <a:solidFill>
                  <a:schemeClr val="bg1"/>
                </a:solidFill>
              </a:rPr>
              <a:t>bhamstories</a:t>
            </a:r>
            <a:r>
              <a:rPr lang="en-US" dirty="0">
                <a:solidFill>
                  <a:schemeClr val="bg1"/>
                </a:solidFill>
              </a:rPr>
              <a:t>/</a:t>
            </a:r>
          </a:p>
        </p:txBody>
      </p:sp>
      <p:sp>
        <p:nvSpPr>
          <p:cNvPr id="7" name="TextBox 6">
            <a:extLst>
              <a:ext uri="{FF2B5EF4-FFF2-40B4-BE49-F238E27FC236}">
                <a16:creationId xmlns:a16="http://schemas.microsoft.com/office/drawing/2014/main" id="{AA10AAEC-B17F-434D-A65F-CAE2CE43B33A}"/>
              </a:ext>
            </a:extLst>
          </p:cNvPr>
          <p:cNvSpPr txBox="1"/>
          <p:nvPr/>
        </p:nvSpPr>
        <p:spPr>
          <a:xfrm>
            <a:off x="5577840" y="5773783"/>
            <a:ext cx="4114800" cy="646331"/>
          </a:xfrm>
          <a:prstGeom prst="rect">
            <a:avLst/>
          </a:prstGeom>
          <a:noFill/>
        </p:spPr>
        <p:txBody>
          <a:bodyPr wrap="square" rtlCol="0">
            <a:spAutoFit/>
          </a:bodyPr>
          <a:lstStyle/>
          <a:p>
            <a:r>
              <a:rPr lang="en-US" dirty="0"/>
              <a:t>If you have any questions, do get in touch:</a:t>
            </a:r>
          </a:p>
          <a:p>
            <a:r>
              <a:rPr lang="en-GB" dirty="0" err="1"/>
              <a:t>birminghamstories@literacytrust.org.uk</a:t>
            </a:r>
            <a:r>
              <a:rPr lang="en-GB" dirty="0"/>
              <a:t> </a:t>
            </a:r>
          </a:p>
        </p:txBody>
      </p:sp>
    </p:spTree>
    <p:extLst>
      <p:ext uri="{BB962C8B-B14F-4D97-AF65-F5344CB8AC3E}">
        <p14:creationId xmlns:p14="http://schemas.microsoft.com/office/powerpoint/2010/main" val="399458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Example answers</a:t>
            </a:r>
          </a:p>
        </p:txBody>
      </p:sp>
      <p:sp>
        <p:nvSpPr>
          <p:cNvPr id="9" name="Content Placeholder 3"/>
          <p:cNvSpPr txBox="1">
            <a:spLocks/>
          </p:cNvSpPr>
          <p:nvPr/>
        </p:nvSpPr>
        <p:spPr>
          <a:xfrm>
            <a:off x="4485461" y="1675217"/>
            <a:ext cx="5863524" cy="4891364"/>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971550" lvl="1" indent="-514350">
              <a:buFont typeface="+mj-lt"/>
              <a:buAutoNum type="arabicPeriod"/>
            </a:pPr>
            <a:r>
              <a:rPr lang="en-GB" sz="1750" dirty="0"/>
              <a:t>I like apples </a:t>
            </a:r>
            <a:r>
              <a:rPr lang="en-GB" sz="1750" b="1" u="sng" dirty="0">
                <a:solidFill>
                  <a:schemeClr val="accent2">
                    <a:lumMod val="75000"/>
                  </a:schemeClr>
                </a:solidFill>
              </a:rPr>
              <a:t>and</a:t>
            </a:r>
            <a:r>
              <a:rPr lang="en-GB" sz="1750" dirty="0"/>
              <a:t> bananas and oranges </a:t>
            </a:r>
            <a:r>
              <a:rPr lang="en-GB" sz="1750" b="1" u="sng" dirty="0">
                <a:solidFill>
                  <a:schemeClr val="accent2">
                    <a:lumMod val="75000"/>
                  </a:schemeClr>
                </a:solidFill>
              </a:rPr>
              <a:t>and</a:t>
            </a:r>
            <a:r>
              <a:rPr lang="en-GB" sz="1750" dirty="0"/>
              <a:t> strawberries </a:t>
            </a:r>
            <a:r>
              <a:rPr lang="en-GB" sz="1750" b="1" u="sng" dirty="0">
                <a:solidFill>
                  <a:schemeClr val="accent2">
                    <a:lumMod val="75000"/>
                  </a:schemeClr>
                </a:solidFill>
              </a:rPr>
              <a:t>and</a:t>
            </a:r>
            <a:r>
              <a:rPr lang="en-GB" sz="1750" dirty="0"/>
              <a:t>, best of all,  I like fruit salad!</a:t>
            </a:r>
          </a:p>
          <a:p>
            <a:pPr marL="971550" lvl="1" indent="-514350">
              <a:buFont typeface="+mj-lt"/>
              <a:buAutoNum type="arabicPeriod"/>
            </a:pPr>
            <a:r>
              <a:rPr lang="en-GB" sz="1750" dirty="0"/>
              <a:t>“</a:t>
            </a:r>
            <a:r>
              <a:rPr lang="en-GB" sz="1750" b="1" i="1" dirty="0">
                <a:solidFill>
                  <a:srgbClr val="00B0F0"/>
                </a:solidFill>
              </a:rPr>
              <a:t>Never </a:t>
            </a:r>
            <a:r>
              <a:rPr lang="en-GB" sz="1750" b="1" i="1" dirty="0" err="1">
                <a:solidFill>
                  <a:srgbClr val="00B0F0"/>
                </a:solidFill>
              </a:rPr>
              <a:t>gonna</a:t>
            </a:r>
            <a:r>
              <a:rPr lang="en-GB" sz="1750" b="1" i="1" dirty="0">
                <a:solidFill>
                  <a:srgbClr val="00B0F0"/>
                </a:solidFill>
              </a:rPr>
              <a:t> </a:t>
            </a:r>
            <a:r>
              <a:rPr lang="en-GB" sz="1750" dirty="0"/>
              <a:t>give you up, </a:t>
            </a:r>
            <a:r>
              <a:rPr lang="en-GB" sz="1750" b="1" dirty="0">
                <a:solidFill>
                  <a:srgbClr val="00B0F0"/>
                </a:solidFill>
              </a:rPr>
              <a:t>never </a:t>
            </a:r>
            <a:r>
              <a:rPr lang="en-GB" sz="1750" b="1" dirty="0" err="1">
                <a:solidFill>
                  <a:srgbClr val="00B0F0"/>
                </a:solidFill>
              </a:rPr>
              <a:t>gonna</a:t>
            </a:r>
            <a:r>
              <a:rPr lang="en-GB" sz="1750" b="1" dirty="0">
                <a:solidFill>
                  <a:srgbClr val="00B0F0"/>
                </a:solidFill>
              </a:rPr>
              <a:t> </a:t>
            </a:r>
            <a:r>
              <a:rPr lang="en-GB" sz="1750" dirty="0"/>
              <a:t>let you down, </a:t>
            </a:r>
            <a:r>
              <a:rPr lang="en-GB" sz="1750" b="1" dirty="0">
                <a:solidFill>
                  <a:srgbClr val="00B0F0"/>
                </a:solidFill>
              </a:rPr>
              <a:t>never </a:t>
            </a:r>
            <a:r>
              <a:rPr lang="en-GB" sz="1750" b="1" dirty="0" err="1">
                <a:solidFill>
                  <a:srgbClr val="00B0F0"/>
                </a:solidFill>
              </a:rPr>
              <a:t>gonna</a:t>
            </a:r>
            <a:r>
              <a:rPr lang="en-GB" sz="1750" b="1" dirty="0">
                <a:solidFill>
                  <a:srgbClr val="00B0F0"/>
                </a:solidFill>
              </a:rPr>
              <a:t> </a:t>
            </a:r>
            <a:r>
              <a:rPr lang="en-GB" sz="1750" dirty="0"/>
              <a:t>run around or hurt you.”</a:t>
            </a:r>
          </a:p>
          <a:p>
            <a:pPr marL="971550" lvl="1" indent="-514350">
              <a:buFont typeface="+mj-lt"/>
              <a:buAutoNum type="arabicPeriod"/>
            </a:pPr>
            <a:r>
              <a:rPr lang="en-GB" sz="1750" dirty="0"/>
              <a:t>There are works of charity happening </a:t>
            </a:r>
            <a:r>
              <a:rPr lang="en-GB" sz="1750" b="1" i="1" dirty="0">
                <a:solidFill>
                  <a:srgbClr val="00B050"/>
                </a:solidFill>
              </a:rPr>
              <a:t>today, in our city</a:t>
            </a:r>
            <a:r>
              <a:rPr lang="en-GB" sz="1750" dirty="0"/>
              <a:t>. There are acts of </a:t>
            </a:r>
            <a:r>
              <a:rPr lang="en-GB" sz="1750" dirty="0" err="1"/>
              <a:t>kindess</a:t>
            </a:r>
            <a:r>
              <a:rPr lang="en-GB" sz="1750" dirty="0"/>
              <a:t> happening </a:t>
            </a:r>
            <a:r>
              <a:rPr lang="en-GB" sz="1750" b="1" i="1" dirty="0">
                <a:solidFill>
                  <a:srgbClr val="00B050"/>
                </a:solidFill>
              </a:rPr>
              <a:t>today in our city</a:t>
            </a:r>
            <a:r>
              <a:rPr lang="en-GB" sz="1750" dirty="0"/>
              <a:t>. There is community spirit, all around, </a:t>
            </a:r>
            <a:r>
              <a:rPr lang="en-GB" sz="1750" b="1" i="1" dirty="0">
                <a:solidFill>
                  <a:srgbClr val="00B050"/>
                </a:solidFill>
              </a:rPr>
              <a:t>today in our city</a:t>
            </a:r>
            <a:r>
              <a:rPr lang="en-GB" sz="1750" dirty="0"/>
              <a:t>! (Doesn’t it make our city sound great?)</a:t>
            </a:r>
          </a:p>
          <a:p>
            <a:pPr marL="971550" lvl="1" indent="-514350">
              <a:buFont typeface="+mj-lt"/>
              <a:buAutoNum type="arabicPeriod"/>
            </a:pPr>
            <a:r>
              <a:rPr lang="en-GB" sz="1750" dirty="0"/>
              <a:t>The storm destroyed my home and my hairstyle</a:t>
            </a:r>
            <a:br>
              <a:rPr lang="en-GB" sz="1750" dirty="0"/>
            </a:br>
            <a:r>
              <a:rPr lang="en-GB" sz="1750" dirty="0"/>
              <a:t>The storm destroyed my home and my reputation The storm destroyed my home and my friendship</a:t>
            </a:r>
          </a:p>
          <a:p>
            <a:pPr marL="971550" lvl="1" indent="-514350">
              <a:buFont typeface="+mj-lt"/>
              <a:buAutoNum type="arabicPeriod"/>
            </a:pPr>
            <a:r>
              <a:rPr lang="en-GB" sz="1750" u="sng" dirty="0"/>
              <a:t>Once upon a time</a:t>
            </a:r>
            <a:r>
              <a:rPr lang="en-GB" sz="1750" dirty="0"/>
              <a:t> there was a child called </a:t>
            </a:r>
            <a:r>
              <a:rPr lang="en-GB" sz="1750" dirty="0" err="1"/>
              <a:t>Kiz</a:t>
            </a:r>
            <a:r>
              <a:rPr lang="en-GB" sz="1750" dirty="0"/>
              <a:t>. When life was hard, which it always was, </a:t>
            </a:r>
            <a:r>
              <a:rPr lang="en-GB" sz="1750" dirty="0" err="1"/>
              <a:t>Kiz</a:t>
            </a:r>
            <a:r>
              <a:rPr lang="en-GB" sz="1750" dirty="0"/>
              <a:t> </a:t>
            </a:r>
            <a:r>
              <a:rPr lang="en-GB" sz="1750" b="1" i="1" dirty="0"/>
              <a:t>just laughed</a:t>
            </a:r>
            <a:r>
              <a:rPr lang="en-GB" sz="1750" dirty="0"/>
              <a:t>. </a:t>
            </a:r>
            <a:r>
              <a:rPr lang="en-GB" sz="1750" i="1" dirty="0">
                <a:solidFill>
                  <a:srgbClr val="7030A0"/>
                </a:solidFill>
              </a:rPr>
              <a:t>You</a:t>
            </a:r>
            <a:r>
              <a:rPr lang="en-GB" sz="1750" dirty="0"/>
              <a:t> know the type of child I mean – </a:t>
            </a:r>
            <a:r>
              <a:rPr lang="en-GB" sz="1750" dirty="0" err="1"/>
              <a:t>Kiz</a:t>
            </a:r>
            <a:r>
              <a:rPr lang="en-GB" sz="1750" dirty="0"/>
              <a:t> always shared their sweets and never picked their nose.</a:t>
            </a:r>
          </a:p>
        </p:txBody>
      </p:sp>
      <p:pic>
        <p:nvPicPr>
          <p:cNvPr id="6" name="Picture 5"/>
          <p:cNvPicPr>
            <a:picLocks noChangeAspect="1"/>
          </p:cNvPicPr>
          <p:nvPr/>
        </p:nvPicPr>
        <p:blipFill>
          <a:blip r:embed="rId3"/>
          <a:stretch>
            <a:fillRect/>
          </a:stretch>
        </p:blipFill>
        <p:spPr>
          <a:xfrm>
            <a:off x="9387956" y="-90890"/>
            <a:ext cx="1303857" cy="1611896"/>
          </a:xfrm>
          <a:prstGeom prst="rect">
            <a:avLst/>
          </a:prstGeom>
        </p:spPr>
      </p:pic>
      <p:sp>
        <p:nvSpPr>
          <p:cNvPr id="7" name="Content Placeholder 2"/>
          <p:cNvSpPr txBox="1">
            <a:spLocks/>
          </p:cNvSpPr>
          <p:nvPr/>
        </p:nvSpPr>
        <p:spPr>
          <a:xfrm>
            <a:off x="257098" y="1534227"/>
            <a:ext cx="4307732" cy="5136103"/>
          </a:xfrm>
          <a:prstGeom prst="rect">
            <a:avLst/>
          </a:prstGeom>
          <a:ln w="6350">
            <a:noFill/>
          </a:ln>
        </p:spPr>
        <p:txBody>
          <a:bodyPr>
            <a:normAutofit fontScale="47500" lnSpcReduction="2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514350" indent="-514350">
              <a:buFont typeface="+mj-lt"/>
              <a:buAutoNum type="arabicPeriod"/>
            </a:pPr>
            <a:r>
              <a:rPr lang="en-GB" sz="3400" b="1" u="sng" dirty="0" err="1">
                <a:solidFill>
                  <a:schemeClr val="accent2">
                    <a:lumMod val="75000"/>
                  </a:schemeClr>
                </a:solidFill>
              </a:rPr>
              <a:t>Syndeton</a:t>
            </a:r>
            <a:r>
              <a:rPr lang="en-GB" sz="3400" b="1" u="sng" dirty="0">
                <a:solidFill>
                  <a:schemeClr val="accent2">
                    <a:lumMod val="75000"/>
                  </a:schemeClr>
                </a:solidFill>
              </a:rPr>
              <a:t> – list of words using a conjunction to join the words, emphasising their connection </a:t>
            </a:r>
          </a:p>
          <a:p>
            <a:pPr marL="514350" indent="-514350">
              <a:buFont typeface="+mj-lt"/>
              <a:buAutoNum type="arabicPeriod"/>
            </a:pPr>
            <a:r>
              <a:rPr lang="en-GB" sz="3400" b="1" dirty="0">
                <a:solidFill>
                  <a:srgbClr val="00B0F0"/>
                </a:solidFill>
              </a:rPr>
              <a:t>Anaphora – repetition of word or words at the start of a clause or phrase – here to emphasise a point or idea</a:t>
            </a:r>
          </a:p>
          <a:p>
            <a:pPr marL="514350" indent="-514350">
              <a:buFont typeface="+mj-lt"/>
              <a:buAutoNum type="arabicPeriod"/>
            </a:pPr>
            <a:r>
              <a:rPr lang="en-GB" sz="3400" b="1" i="1" dirty="0" err="1">
                <a:solidFill>
                  <a:srgbClr val="00B050"/>
                </a:solidFill>
              </a:rPr>
              <a:t>Epistrophe</a:t>
            </a:r>
            <a:r>
              <a:rPr lang="en-GB" sz="3400" b="1" i="1" dirty="0">
                <a:solidFill>
                  <a:srgbClr val="00B050"/>
                </a:solidFill>
              </a:rPr>
              <a:t> – repetition of a word or words </a:t>
            </a:r>
            <a:r>
              <a:rPr lang="en-GB" sz="3400" b="1" i="1" u="sng" dirty="0">
                <a:solidFill>
                  <a:srgbClr val="00B050"/>
                </a:solidFill>
              </a:rPr>
              <a:t>at the end  </a:t>
            </a:r>
            <a:r>
              <a:rPr lang="en-GB" sz="3400" b="1" i="1" dirty="0">
                <a:solidFill>
                  <a:srgbClr val="00B050"/>
                </a:solidFill>
              </a:rPr>
              <a:t>of a clause or phrase – here  to emphasise a point or idea</a:t>
            </a:r>
          </a:p>
          <a:p>
            <a:pPr marL="514350" indent="-514350">
              <a:buFont typeface="+mj-lt"/>
              <a:buAutoNum type="arabicPeriod"/>
            </a:pPr>
            <a:r>
              <a:rPr lang="en-GB" sz="3400" b="1" u="sng" dirty="0"/>
              <a:t>Zeugma </a:t>
            </a:r>
            <a:r>
              <a:rPr lang="en-GB" sz="3400" dirty="0"/>
              <a:t>– where one word or phrase  (here </a:t>
            </a:r>
            <a:r>
              <a:rPr lang="en-GB" sz="3400" b="1" u="sng" dirty="0"/>
              <a:t>plenty of money</a:t>
            </a:r>
            <a:r>
              <a:rPr lang="en-GB" sz="3400" dirty="0"/>
              <a:t>) affects two parts of a sentence. It makes the reader pause and focus on the meaning of the sentence – often to make them smile, but not always</a:t>
            </a:r>
          </a:p>
          <a:p>
            <a:pPr marL="514350" indent="-514350">
              <a:buFont typeface="+mj-lt"/>
              <a:buAutoNum type="arabicPeriod"/>
            </a:pPr>
            <a:r>
              <a:rPr lang="en-GB" sz="3400" i="1" dirty="0">
                <a:solidFill>
                  <a:srgbClr val="7030A0"/>
                </a:solidFill>
              </a:rPr>
              <a:t>Directly</a:t>
            </a:r>
            <a:r>
              <a:rPr lang="en-GB" sz="3400" dirty="0"/>
              <a:t> </a:t>
            </a:r>
            <a:r>
              <a:rPr lang="en-GB" sz="3400" i="1" dirty="0">
                <a:solidFill>
                  <a:srgbClr val="7030A0"/>
                </a:solidFill>
              </a:rPr>
              <a:t>addresses the reader – ‘you’</a:t>
            </a:r>
            <a:r>
              <a:rPr lang="en-GB" sz="3400" dirty="0"/>
              <a:t>  </a:t>
            </a:r>
            <a:br>
              <a:rPr lang="en-GB" sz="3400" dirty="0"/>
            </a:br>
            <a:r>
              <a:rPr lang="en-GB" sz="3400" dirty="0"/>
              <a:t>Opens the story as though it is a fairy tale using</a:t>
            </a:r>
            <a:r>
              <a:rPr lang="en-GB" sz="3400" i="1" dirty="0"/>
              <a:t> ‘once upon a time’ making it seem like a story for all time, a story we are all familiar with.</a:t>
            </a:r>
            <a:br>
              <a:rPr lang="en-GB" sz="3400" i="1" dirty="0"/>
            </a:br>
            <a:r>
              <a:rPr lang="en-GB" sz="3400" i="1" dirty="0"/>
              <a:t>Creates a </a:t>
            </a:r>
            <a:r>
              <a:rPr lang="en-GB" sz="3400" b="1" i="1" dirty="0"/>
              <a:t>likeable </a:t>
            </a:r>
            <a:r>
              <a:rPr lang="en-GB" sz="3400" i="1" dirty="0"/>
              <a:t>and </a:t>
            </a:r>
            <a:r>
              <a:rPr lang="en-GB" sz="3400" b="1" i="1" dirty="0"/>
              <a:t>positive </a:t>
            </a:r>
            <a:r>
              <a:rPr lang="en-GB" sz="3400" i="1" dirty="0"/>
              <a:t>character who is </a:t>
            </a:r>
            <a:r>
              <a:rPr lang="en-GB" sz="3400" b="1" i="1" dirty="0"/>
              <a:t>optimistic. </a:t>
            </a:r>
            <a:r>
              <a:rPr lang="en-GB" sz="3400" i="1" dirty="0"/>
              <a:t>Makes them the hero of the story </a:t>
            </a:r>
            <a:r>
              <a:rPr lang="mr-IN" sz="3400" i="1" dirty="0"/>
              <a:t>–</a:t>
            </a:r>
            <a:r>
              <a:rPr lang="en-GB" sz="3400" i="1" dirty="0"/>
              <a:t> we like them and want them to do well</a:t>
            </a:r>
          </a:p>
          <a:p>
            <a:pPr marL="514350" indent="-514350">
              <a:buFont typeface="+mj-lt"/>
              <a:buAutoNum type="arabicPeriod"/>
            </a:pPr>
            <a:endParaRPr lang="en-GB" sz="3400" dirty="0"/>
          </a:p>
        </p:txBody>
      </p:sp>
    </p:spTree>
    <p:extLst>
      <p:ext uri="{BB962C8B-B14F-4D97-AF65-F5344CB8AC3E}">
        <p14:creationId xmlns:p14="http://schemas.microsoft.com/office/powerpoint/2010/main" val="26321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The Water Babies</a:t>
            </a:r>
          </a:p>
        </p:txBody>
      </p:sp>
      <p:sp>
        <p:nvSpPr>
          <p:cNvPr id="5" name="Content Placeholder 2"/>
          <p:cNvSpPr txBox="1">
            <a:spLocks/>
          </p:cNvSpPr>
          <p:nvPr/>
        </p:nvSpPr>
        <p:spPr>
          <a:xfrm>
            <a:off x="486375" y="1636463"/>
            <a:ext cx="5398320" cy="4767979"/>
          </a:xfrm>
          <a:prstGeom prst="rect">
            <a:avLst/>
          </a:prstGeom>
        </p:spPr>
        <p:txBody>
          <a:bodyPr>
            <a:normAutofit fontScale="925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dirty="0"/>
              <a:t>Reverend Charles Kingsley, a Victorian Cambridge history professor first published his book in 1863, but it first appeared in serial parts from 1862–63 in </a:t>
            </a:r>
            <a:r>
              <a:rPr lang="en-GB" i="1" dirty="0"/>
              <a:t>Macmillan’s Magazine. </a:t>
            </a:r>
            <a:r>
              <a:rPr lang="en-GB" dirty="0"/>
              <a:t>It</a:t>
            </a:r>
            <a:r>
              <a:rPr lang="en-GB" i="1" dirty="0"/>
              <a:t> </a:t>
            </a:r>
            <a:r>
              <a:rPr lang="en-GB" dirty="0"/>
              <a:t>highlights the terrible lives of child chimney sweeps during this period</a:t>
            </a:r>
          </a:p>
          <a:p>
            <a:r>
              <a:rPr lang="en-GB" dirty="0"/>
              <a:t>Many other people wrote articles, objected in Parliament, and publicly complained  about the working conditions and lives led by such children. But it was this book – </a:t>
            </a:r>
            <a:r>
              <a:rPr lang="en-GB" b="1" dirty="0"/>
              <a:t>a story </a:t>
            </a:r>
            <a:r>
              <a:rPr lang="en-GB" dirty="0"/>
              <a:t>– that really opened the public’s eyes and hearts to the chimney sweeps’ plight </a:t>
            </a:r>
          </a:p>
          <a:p>
            <a:r>
              <a:rPr lang="en-GB" b="1" dirty="0"/>
              <a:t>This is the power of a story</a:t>
            </a:r>
          </a:p>
        </p:txBody>
      </p:sp>
      <p:pic>
        <p:nvPicPr>
          <p:cNvPr id="6" name="Picture 5"/>
          <p:cNvPicPr>
            <a:picLocks noChangeAspect="1"/>
          </p:cNvPicPr>
          <p:nvPr/>
        </p:nvPicPr>
        <p:blipFill rotWithShape="1">
          <a:blip r:embed="rId3"/>
          <a:srcRect l="36354" t="19074" r="36146" b="19260"/>
          <a:stretch/>
        </p:blipFill>
        <p:spPr>
          <a:xfrm rot="816667">
            <a:off x="6508934" y="2125267"/>
            <a:ext cx="3130808" cy="3949089"/>
          </a:xfrm>
          <a:prstGeom prst="rect">
            <a:avLst/>
          </a:prstGeom>
        </p:spPr>
      </p:pic>
      <p:pic>
        <p:nvPicPr>
          <p:cNvPr id="7" name="Picture 6"/>
          <p:cNvPicPr>
            <a:picLocks noChangeAspect="1"/>
          </p:cNvPicPr>
          <p:nvPr/>
        </p:nvPicPr>
        <p:blipFill>
          <a:blip r:embed="rId4"/>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159775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EE1D86-C5F8-2D4C-B8BC-495FC2C3BF55}"/>
              </a:ext>
            </a:extLst>
          </p:cNvPr>
          <p:cNvSpPr>
            <a:spLocks noGrp="1"/>
          </p:cNvSpPr>
          <p:nvPr>
            <p:ph type="subTitle" idx="1"/>
          </p:nvPr>
        </p:nvSpPr>
        <p:spPr>
          <a:xfrm>
            <a:off x="541444" y="2348890"/>
            <a:ext cx="9503144" cy="5108713"/>
          </a:xfrm>
        </p:spPr>
        <p:txBody>
          <a:bodyPr/>
          <a:lstStyle/>
          <a:p>
            <a:pPr marL="0" indent="0">
              <a:buNone/>
            </a:pPr>
            <a:r>
              <a:rPr lang="en-GB" dirty="0"/>
              <a:t>When describing a character, the language you use is important to make the description vivid or to highlight specific features that will become relevant as the story develops. </a:t>
            </a:r>
          </a:p>
          <a:p>
            <a:pPr marL="0" indent="0">
              <a:buNone/>
            </a:pPr>
            <a:r>
              <a:rPr lang="en-GB" dirty="0"/>
              <a:t>Language is a key tool for story writing. It allows you to create images in the reader’s mind and bring characters to life. </a:t>
            </a:r>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56821E2F-F800-8B47-A934-7C057DAB23DD}"/>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01F295FC-08B8-9C4F-A9E5-CCBAB833FFFE}"/>
              </a:ext>
            </a:extLst>
          </p:cNvPr>
          <p:cNvSpPr>
            <a:spLocks noGrp="1"/>
          </p:cNvSpPr>
          <p:nvPr>
            <p:ph type="title"/>
          </p:nvPr>
        </p:nvSpPr>
        <p:spPr>
          <a:xfrm>
            <a:off x="1470026" y="884478"/>
            <a:ext cx="9221787" cy="571317"/>
          </a:xfrm>
        </p:spPr>
        <p:txBody>
          <a:bodyPr/>
          <a:lstStyle/>
          <a:p>
            <a:r>
              <a:rPr lang="en-US" dirty="0"/>
              <a:t>Using language effectively to create characters </a:t>
            </a:r>
            <a:r>
              <a:rPr lang="en-US" sz="2400" dirty="0"/>
              <a:t>(from </a:t>
            </a:r>
            <a:r>
              <a:rPr lang="en-US" sz="2400" dirty="0" err="1"/>
              <a:t>Cermakova</a:t>
            </a:r>
            <a:r>
              <a:rPr lang="en-US" sz="2400" dirty="0"/>
              <a:t> &amp; </a:t>
            </a:r>
            <a:r>
              <a:rPr lang="en-US" sz="2400" dirty="0" err="1"/>
              <a:t>Mahlberg</a:t>
            </a:r>
            <a:r>
              <a:rPr lang="en-US" sz="2400" dirty="0"/>
              <a:t> 2019)</a:t>
            </a:r>
          </a:p>
        </p:txBody>
      </p:sp>
    </p:spTree>
    <p:extLst>
      <p:ext uri="{BB962C8B-B14F-4D97-AF65-F5344CB8AC3E}">
        <p14:creationId xmlns:p14="http://schemas.microsoft.com/office/powerpoint/2010/main" val="111224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36DE73-3167-6C44-8E57-F80BBAD048C6}"/>
              </a:ext>
            </a:extLst>
          </p:cNvPr>
          <p:cNvSpPr>
            <a:spLocks noGrp="1"/>
          </p:cNvSpPr>
          <p:nvPr>
            <p:ph type="subTitle" idx="1"/>
          </p:nvPr>
        </p:nvSpPr>
        <p:spPr/>
        <p:txBody>
          <a:bodyPr>
            <a:normAutofit/>
          </a:bodyPr>
          <a:lstStyle/>
          <a:p>
            <a:pPr marL="0" indent="0">
              <a:buNone/>
            </a:pPr>
            <a:r>
              <a:rPr lang="en-GB" dirty="0"/>
              <a:t>As the Kingsley example shows, there are a range of devices to show the qualities of people. It’s not always adjectives that are used, but they still do play an important role. Here are some examples of adjectives that are frequently used to describe people, things and places. </a:t>
            </a:r>
            <a:br>
              <a:rPr lang="en-GB" dirty="0"/>
            </a:br>
            <a:endParaRPr lang="en-GB" dirty="0"/>
          </a:p>
          <a:p>
            <a:pPr marL="0" indent="0">
              <a:buNone/>
            </a:pPr>
            <a:endParaRPr lang="en-US" dirty="0"/>
          </a:p>
        </p:txBody>
      </p:sp>
      <p:sp>
        <p:nvSpPr>
          <p:cNvPr id="3" name="Footer Placeholder 2">
            <a:extLst>
              <a:ext uri="{FF2B5EF4-FFF2-40B4-BE49-F238E27FC236}">
                <a16:creationId xmlns:a16="http://schemas.microsoft.com/office/drawing/2014/main" id="{654D8157-FFB3-D346-824B-38BE2406E39A}"/>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5F6781BD-72DC-FC4E-A311-DC8A7E0EA0F6}"/>
              </a:ext>
            </a:extLst>
          </p:cNvPr>
          <p:cNvSpPr>
            <a:spLocks noGrp="1"/>
          </p:cNvSpPr>
          <p:nvPr>
            <p:ph type="title"/>
          </p:nvPr>
        </p:nvSpPr>
        <p:spPr/>
        <p:txBody>
          <a:bodyPr/>
          <a:lstStyle/>
          <a:p>
            <a:r>
              <a:rPr lang="en-US" dirty="0"/>
              <a:t>Adjectives </a:t>
            </a:r>
          </a:p>
        </p:txBody>
      </p:sp>
      <p:pic>
        <p:nvPicPr>
          <p:cNvPr id="8" name="Picture 7">
            <a:extLst>
              <a:ext uri="{FF2B5EF4-FFF2-40B4-BE49-F238E27FC236}">
                <a16:creationId xmlns:a16="http://schemas.microsoft.com/office/drawing/2014/main" id="{6B428E22-3653-2F43-BAC7-7764F1F7A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988" y="3013604"/>
            <a:ext cx="6508284" cy="2845330"/>
          </a:xfrm>
          <a:prstGeom prst="rect">
            <a:avLst/>
          </a:prstGeom>
        </p:spPr>
      </p:pic>
    </p:spTree>
    <p:extLst>
      <p:ext uri="{BB962C8B-B14F-4D97-AF65-F5344CB8AC3E}">
        <p14:creationId xmlns:p14="http://schemas.microsoft.com/office/powerpoint/2010/main" val="3720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7E3D5E-54F6-1E4A-AD84-B54C73814112}"/>
              </a:ext>
            </a:extLst>
          </p:cNvPr>
          <p:cNvSpPr>
            <a:spLocks noGrp="1"/>
          </p:cNvSpPr>
          <p:nvPr>
            <p:ph type="subTitle" idx="1"/>
          </p:nvPr>
        </p:nvSpPr>
        <p:spPr/>
        <p:txBody>
          <a:bodyPr/>
          <a:lstStyle/>
          <a:p>
            <a:pPr marL="0" indent="0">
              <a:buNone/>
            </a:pPr>
            <a:r>
              <a:rPr lang="en-GB" dirty="0"/>
              <a:t>The way characters speak gives you clues about what they are like. Are they timid and whisper? Or are they loud and shout? The most frequently used speech verb is  </a:t>
            </a:r>
            <a:r>
              <a:rPr lang="en-GB" b="1" i="1" dirty="0"/>
              <a:t>said</a:t>
            </a:r>
            <a:r>
              <a:rPr lang="en-GB" dirty="0"/>
              <a:t>. But there is a variety of other verbs that you can use to create specific effects. </a:t>
            </a:r>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20F420A6-2C76-6442-89E3-78F5B5F70795}"/>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BBFA41DA-CE4B-7B49-8CC7-D9B019B5C7AA}"/>
              </a:ext>
            </a:extLst>
          </p:cNvPr>
          <p:cNvSpPr>
            <a:spLocks noGrp="1"/>
          </p:cNvSpPr>
          <p:nvPr>
            <p:ph type="title"/>
          </p:nvPr>
        </p:nvSpPr>
        <p:spPr/>
        <p:txBody>
          <a:bodyPr/>
          <a:lstStyle/>
          <a:p>
            <a:r>
              <a:rPr lang="en-US" dirty="0"/>
              <a:t>Speech verbs </a:t>
            </a:r>
          </a:p>
        </p:txBody>
      </p:sp>
      <p:pic>
        <p:nvPicPr>
          <p:cNvPr id="6" name="Picture 5">
            <a:extLst>
              <a:ext uri="{FF2B5EF4-FFF2-40B4-BE49-F238E27FC236}">
                <a16:creationId xmlns:a16="http://schemas.microsoft.com/office/drawing/2014/main" id="{EB0ABEE4-7F30-2046-A1A6-D9F5BC873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033" y="3325864"/>
            <a:ext cx="7090300" cy="2905602"/>
          </a:xfrm>
          <a:prstGeom prst="rect">
            <a:avLst/>
          </a:prstGeom>
        </p:spPr>
      </p:pic>
    </p:spTree>
    <p:extLst>
      <p:ext uri="{BB962C8B-B14F-4D97-AF65-F5344CB8AC3E}">
        <p14:creationId xmlns:p14="http://schemas.microsoft.com/office/powerpoint/2010/main" val="58066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CFA526-BE22-354C-A1B2-735FDFCE1E10}"/>
              </a:ext>
            </a:extLst>
          </p:cNvPr>
          <p:cNvSpPr>
            <a:spLocks noGrp="1"/>
          </p:cNvSpPr>
          <p:nvPr>
            <p:ph type="subTitle" idx="1"/>
          </p:nvPr>
        </p:nvSpPr>
        <p:spPr>
          <a:xfrm>
            <a:off x="569843" y="1387905"/>
            <a:ext cx="9503144" cy="5108713"/>
          </a:xfrm>
        </p:spPr>
        <p:txBody>
          <a:bodyPr>
            <a:normAutofit/>
          </a:bodyPr>
          <a:lstStyle/>
          <a:p>
            <a:pPr marL="0" indent="0">
              <a:buNone/>
            </a:pPr>
            <a:r>
              <a:rPr lang="en-GB" dirty="0"/>
              <a:t>We sometimes say that the eyes are the mirror of the soul. The way characters are described when ‘looking’ at someone or something is an important clue. They can </a:t>
            </a:r>
            <a:r>
              <a:rPr lang="en-GB" i="1" dirty="0"/>
              <a:t>glance, stare, gaze </a:t>
            </a:r>
            <a:r>
              <a:rPr lang="en-GB" dirty="0"/>
              <a:t>etc. All of these verbs have slightly different meanings. The narrator can also describe the eyes directly. Can you tell how the meaning of ‘looking’ is different in these three examples from </a:t>
            </a:r>
            <a:r>
              <a:rPr lang="en-GB" i="1" dirty="0"/>
              <a:t>Oliver Twist</a:t>
            </a:r>
            <a:r>
              <a:rPr lang="en-GB" dirty="0"/>
              <a:t>?</a:t>
            </a:r>
          </a:p>
          <a:p>
            <a:pPr marL="0" indent="0">
              <a:buNone/>
            </a:pPr>
            <a:endParaRPr lang="en-GB" dirty="0"/>
          </a:p>
          <a:p>
            <a:pPr marL="457200" indent="-457200">
              <a:buAutoNum type="arabicParenBoth"/>
            </a:pPr>
            <a:r>
              <a:rPr lang="en-GB" sz="2200" dirty="0">
                <a:latin typeface="Times New Roman" panose="02020603050405020304" pitchFamily="18" charset="0"/>
                <a:cs typeface="Times New Roman" panose="02020603050405020304" pitchFamily="18" charset="0"/>
              </a:rPr>
              <a:t>'Ay?' said Monks, with quivering lip, and </a:t>
            </a:r>
            <a:r>
              <a:rPr lang="en-GB" sz="2200" b="1" dirty="0">
                <a:solidFill>
                  <a:srgbClr val="FF0000"/>
                </a:solidFill>
                <a:latin typeface="Times New Roman" panose="02020603050405020304" pitchFamily="18" charset="0"/>
                <a:cs typeface="Times New Roman" panose="02020603050405020304" pitchFamily="18" charset="0"/>
              </a:rPr>
              <a:t>glancing</a:t>
            </a:r>
            <a:r>
              <a:rPr lang="en-GB" sz="2200" dirty="0">
                <a:latin typeface="Times New Roman" panose="02020603050405020304" pitchFamily="18" charset="0"/>
                <a:cs typeface="Times New Roman" panose="02020603050405020304" pitchFamily="18" charset="0"/>
              </a:rPr>
              <a:t> over his shoulder, 'Blood! How things come about!’</a:t>
            </a:r>
          </a:p>
          <a:p>
            <a:pPr marL="457200" indent="-457200">
              <a:buAutoNum type="arabicParenBoth"/>
            </a:pPr>
            <a:r>
              <a:rPr lang="en-GB" sz="2200" dirty="0">
                <a:latin typeface="Times New Roman" panose="02020603050405020304" pitchFamily="18" charset="0"/>
                <a:cs typeface="Times New Roman" panose="02020603050405020304" pitchFamily="18" charset="0"/>
              </a:rPr>
              <a:t>There was a back-garret window with rusty bars outside, which had no shutter; and out of this, Oliver often </a:t>
            </a:r>
            <a:r>
              <a:rPr lang="en-GB" sz="2200" b="1" dirty="0">
                <a:solidFill>
                  <a:srgbClr val="FF0000"/>
                </a:solidFill>
                <a:latin typeface="Times New Roman" panose="02020603050405020304" pitchFamily="18" charset="0"/>
                <a:cs typeface="Times New Roman" panose="02020603050405020304" pitchFamily="18" charset="0"/>
              </a:rPr>
              <a:t>gazed</a:t>
            </a:r>
            <a:r>
              <a:rPr lang="en-GB" sz="2200" dirty="0">
                <a:latin typeface="Times New Roman" panose="02020603050405020304" pitchFamily="18" charset="0"/>
                <a:cs typeface="Times New Roman" panose="02020603050405020304" pitchFamily="18" charset="0"/>
              </a:rPr>
              <a:t> with a melancholy face for hours together </a:t>
            </a:r>
          </a:p>
          <a:p>
            <a:pPr marL="457200" indent="-457200">
              <a:buAutoNum type="arabicParenBoth"/>
            </a:pPr>
            <a:r>
              <a:rPr lang="en-GB" sz="2200" dirty="0">
                <a:latin typeface="Times New Roman" panose="02020603050405020304" pitchFamily="18" charset="0"/>
                <a:cs typeface="Times New Roman" panose="02020603050405020304" pitchFamily="18" charset="0"/>
              </a:rPr>
              <a:t>'What! You're afraid of our getting the better of you, are you?' inquired Sikes, </a:t>
            </a:r>
            <a:r>
              <a:rPr lang="en-GB" sz="2200" dirty="0">
                <a:solidFill>
                  <a:srgbClr val="FF0000"/>
                </a:solidFill>
                <a:latin typeface="Times New Roman" panose="02020603050405020304" pitchFamily="18" charset="0"/>
                <a:cs typeface="Times New Roman" panose="02020603050405020304" pitchFamily="18" charset="0"/>
              </a:rPr>
              <a:t>fixing his </a:t>
            </a:r>
            <a:r>
              <a:rPr lang="en-GB" sz="2200" b="1" dirty="0">
                <a:solidFill>
                  <a:srgbClr val="FF0000"/>
                </a:solidFill>
                <a:latin typeface="Times New Roman" panose="02020603050405020304" pitchFamily="18" charset="0"/>
                <a:cs typeface="Times New Roman" panose="02020603050405020304" pitchFamily="18" charset="0"/>
              </a:rPr>
              <a:t>eyes</a:t>
            </a:r>
            <a:r>
              <a:rPr lang="en-GB" sz="2200" dirty="0">
                <a:latin typeface="Times New Roman" panose="02020603050405020304" pitchFamily="18" charset="0"/>
                <a:cs typeface="Times New Roman" panose="02020603050405020304" pitchFamily="18" charset="0"/>
              </a:rPr>
              <a:t> on the Jew. 'Ugh!'</a:t>
            </a:r>
          </a:p>
          <a:p>
            <a:pPr marL="457200" indent="-457200">
              <a:buAutoNum type="arabicParenBoth"/>
            </a:pPr>
            <a:endParaRPr lang="en-GB" dirty="0"/>
          </a:p>
          <a:p>
            <a:pPr marL="457200" indent="-457200">
              <a:buAutoNum type="arabicParenBoth"/>
            </a:pPr>
            <a:endParaRPr lang="en-GB" dirty="0"/>
          </a:p>
          <a:p>
            <a:pPr marL="457200" indent="-457200">
              <a:buAutoNum type="arabicParenBoth"/>
            </a:pPr>
            <a:endParaRPr lang="en-US" dirty="0"/>
          </a:p>
        </p:txBody>
      </p:sp>
      <p:sp>
        <p:nvSpPr>
          <p:cNvPr id="3" name="Footer Placeholder 2">
            <a:extLst>
              <a:ext uri="{FF2B5EF4-FFF2-40B4-BE49-F238E27FC236}">
                <a16:creationId xmlns:a16="http://schemas.microsoft.com/office/drawing/2014/main" id="{34A3233C-5F7E-EC44-AD29-B89CCB5CA598}"/>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F276FE57-0425-4D4A-B692-380002B5B438}"/>
              </a:ext>
            </a:extLst>
          </p:cNvPr>
          <p:cNvSpPr>
            <a:spLocks noGrp="1"/>
          </p:cNvSpPr>
          <p:nvPr>
            <p:ph type="title"/>
          </p:nvPr>
        </p:nvSpPr>
        <p:spPr/>
        <p:txBody>
          <a:bodyPr/>
          <a:lstStyle/>
          <a:p>
            <a:r>
              <a:rPr lang="en-US" dirty="0"/>
              <a:t>The eyes as the mirror of the soul </a:t>
            </a:r>
          </a:p>
        </p:txBody>
      </p:sp>
    </p:spTree>
    <p:extLst>
      <p:ext uri="{BB962C8B-B14F-4D97-AF65-F5344CB8AC3E}">
        <p14:creationId xmlns:p14="http://schemas.microsoft.com/office/powerpoint/2010/main" val="363873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CFA526-BE22-354C-A1B2-735FDFCE1E10}"/>
              </a:ext>
            </a:extLst>
          </p:cNvPr>
          <p:cNvSpPr>
            <a:spLocks noGrp="1"/>
          </p:cNvSpPr>
          <p:nvPr>
            <p:ph type="subTitle" idx="1"/>
          </p:nvPr>
        </p:nvSpPr>
        <p:spPr>
          <a:xfrm>
            <a:off x="569843" y="1387905"/>
            <a:ext cx="9503144" cy="5108713"/>
          </a:xfrm>
        </p:spPr>
        <p:txBody>
          <a:bodyPr/>
          <a:lstStyle/>
          <a:p>
            <a:pPr marL="0" indent="0">
              <a:buNone/>
            </a:pPr>
            <a:r>
              <a:rPr lang="en-GB" dirty="0"/>
              <a:t>Descriptions of ‘looking’ are descriptions of the body language of characters. Body language is crucial for the creation of fictional people. There are a number of typical behaviours that can be observed in stories. Here are some examples of phrases found in a number of stories. Notice that most of them describe male characters. Do you have any idea why this might be the case? </a:t>
            </a:r>
          </a:p>
        </p:txBody>
      </p:sp>
      <p:sp>
        <p:nvSpPr>
          <p:cNvPr id="3" name="Footer Placeholder 2">
            <a:extLst>
              <a:ext uri="{FF2B5EF4-FFF2-40B4-BE49-F238E27FC236}">
                <a16:creationId xmlns:a16="http://schemas.microsoft.com/office/drawing/2014/main" id="{34A3233C-5F7E-EC44-AD29-B89CCB5CA598}"/>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F276FE57-0425-4D4A-B692-380002B5B438}"/>
              </a:ext>
            </a:extLst>
          </p:cNvPr>
          <p:cNvSpPr>
            <a:spLocks noGrp="1"/>
          </p:cNvSpPr>
          <p:nvPr>
            <p:ph type="title"/>
          </p:nvPr>
        </p:nvSpPr>
        <p:spPr/>
        <p:txBody>
          <a:bodyPr/>
          <a:lstStyle/>
          <a:p>
            <a:r>
              <a:rPr lang="en-US" dirty="0"/>
              <a:t>Body language </a:t>
            </a:r>
          </a:p>
        </p:txBody>
      </p:sp>
      <p:pic>
        <p:nvPicPr>
          <p:cNvPr id="6" name="Picture 5">
            <a:extLst>
              <a:ext uri="{FF2B5EF4-FFF2-40B4-BE49-F238E27FC236}">
                <a16:creationId xmlns:a16="http://schemas.microsoft.com/office/drawing/2014/main" id="{EF728CEF-3DFE-C847-A6E3-9F89C3280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70" y="3435918"/>
            <a:ext cx="5486400" cy="3060700"/>
          </a:xfrm>
          <a:prstGeom prst="rect">
            <a:avLst/>
          </a:prstGeom>
        </p:spPr>
      </p:pic>
    </p:spTree>
    <p:extLst>
      <p:ext uri="{BB962C8B-B14F-4D97-AF65-F5344CB8AC3E}">
        <p14:creationId xmlns:p14="http://schemas.microsoft.com/office/powerpoint/2010/main" val="159609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70CB2FA-8F6B-9948-9AD8-064DFB4266DB}"/>
              </a:ext>
            </a:extLst>
          </p:cNvPr>
          <p:cNvSpPr>
            <a:spLocks noGrp="1"/>
          </p:cNvSpPr>
          <p:nvPr>
            <p:ph type="subTitle" idx="1"/>
          </p:nvPr>
        </p:nvSpPr>
        <p:spPr>
          <a:xfrm>
            <a:off x="453607" y="1219201"/>
            <a:ext cx="9503144" cy="5492706"/>
          </a:xfrm>
        </p:spPr>
        <p:txBody>
          <a:bodyPr/>
          <a:lstStyle/>
          <a:p>
            <a:pPr marL="0" indent="0">
              <a:buNone/>
            </a:pPr>
            <a:r>
              <a:rPr lang="en-US" dirty="0"/>
              <a:t>It’s useful to carefully observe what successful authors do. Reading lots of stories will give you plenty of practice! Additionally, you can research frequently used words to find out how people in fiction are described. Below are examples of how Dickens uses the word </a:t>
            </a:r>
            <a:r>
              <a:rPr lang="en-US" i="1" dirty="0"/>
              <a:t>eyes </a:t>
            </a:r>
            <a:r>
              <a:rPr lang="en-US" dirty="0"/>
              <a:t>in </a:t>
            </a:r>
            <a:r>
              <a:rPr lang="en-US" i="1" dirty="0"/>
              <a:t>Oliver Twist. </a:t>
            </a:r>
            <a:r>
              <a:rPr lang="en-US" dirty="0"/>
              <a:t>What can you observe? </a:t>
            </a:r>
            <a:r>
              <a:rPr lang="en-US" i="1" dirty="0"/>
              <a:t> </a:t>
            </a:r>
          </a:p>
          <a:p>
            <a:endParaRPr lang="en-US" i="1" dirty="0"/>
          </a:p>
          <a:p>
            <a:pPr marL="0" indent="0">
              <a:buNone/>
            </a:pPr>
            <a:endParaRPr lang="en-US" dirty="0"/>
          </a:p>
        </p:txBody>
      </p:sp>
      <p:sp>
        <p:nvSpPr>
          <p:cNvPr id="3" name="Footer Placeholder 2">
            <a:extLst>
              <a:ext uri="{FF2B5EF4-FFF2-40B4-BE49-F238E27FC236}">
                <a16:creationId xmlns:a16="http://schemas.microsoft.com/office/drawing/2014/main" id="{90038E76-8F55-D74F-B0A6-5B3349050D36}"/>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C3A9A49F-013D-8C45-97C2-52C2D90A3A69}"/>
              </a:ext>
            </a:extLst>
          </p:cNvPr>
          <p:cNvSpPr>
            <a:spLocks noGrp="1"/>
          </p:cNvSpPr>
          <p:nvPr>
            <p:ph type="title"/>
          </p:nvPr>
        </p:nvSpPr>
        <p:spPr/>
        <p:txBody>
          <a:bodyPr/>
          <a:lstStyle/>
          <a:p>
            <a:r>
              <a:rPr lang="en-US" dirty="0"/>
              <a:t>Techniques for creating characters </a:t>
            </a:r>
          </a:p>
        </p:txBody>
      </p:sp>
      <p:pic>
        <p:nvPicPr>
          <p:cNvPr id="6" name="Picture 5">
            <a:extLst>
              <a:ext uri="{FF2B5EF4-FFF2-40B4-BE49-F238E27FC236}">
                <a16:creationId xmlns:a16="http://schemas.microsoft.com/office/drawing/2014/main" id="{00F25A0A-CB07-624F-9CA6-79ADCD62B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1545"/>
            <a:ext cx="10691813" cy="5246584"/>
          </a:xfrm>
          <a:prstGeom prst="rect">
            <a:avLst/>
          </a:prstGeom>
        </p:spPr>
      </p:pic>
    </p:spTree>
    <p:extLst>
      <p:ext uri="{BB962C8B-B14F-4D97-AF65-F5344CB8AC3E}">
        <p14:creationId xmlns:p14="http://schemas.microsoft.com/office/powerpoint/2010/main" val="357106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C65683-835D-FC40-B0F1-CE07C14D9BCE}"/>
              </a:ext>
            </a:extLst>
          </p:cNvPr>
          <p:cNvSpPr>
            <a:spLocks noGrp="1"/>
          </p:cNvSpPr>
          <p:nvPr>
            <p:ph type="subTitle" idx="1"/>
          </p:nvPr>
        </p:nvSpPr>
        <p:spPr>
          <a:xfrm>
            <a:off x="326607" y="1579682"/>
            <a:ext cx="10311920" cy="5108713"/>
          </a:xfrm>
        </p:spPr>
        <p:txBody>
          <a:bodyPr/>
          <a:lstStyle/>
          <a:p>
            <a:pPr marL="0" indent="0">
              <a:buNone/>
            </a:pPr>
            <a:r>
              <a:rPr lang="en-US" dirty="0"/>
              <a:t>Go to </a:t>
            </a:r>
            <a:r>
              <a:rPr lang="en-US" dirty="0" err="1"/>
              <a:t>clic.bham.ac.uk</a:t>
            </a:r>
            <a:r>
              <a:rPr lang="en-US" dirty="0"/>
              <a:t>.  The screen shot shows you how you can get examples for </a:t>
            </a:r>
            <a:r>
              <a:rPr lang="en-US" i="1" dirty="0"/>
              <a:t>eyes</a:t>
            </a:r>
            <a:r>
              <a:rPr lang="en-US" dirty="0"/>
              <a:t> in </a:t>
            </a:r>
            <a:r>
              <a:rPr lang="en-US" i="1" dirty="0"/>
              <a:t>Oliver Twist</a:t>
            </a:r>
            <a:r>
              <a:rPr lang="en-US" dirty="0"/>
              <a:t>, but you can search many more books for  examples of potentially useful story words. </a:t>
            </a:r>
          </a:p>
        </p:txBody>
      </p:sp>
      <p:sp>
        <p:nvSpPr>
          <p:cNvPr id="3" name="Footer Placeholder 2">
            <a:extLst>
              <a:ext uri="{FF2B5EF4-FFF2-40B4-BE49-F238E27FC236}">
                <a16:creationId xmlns:a16="http://schemas.microsoft.com/office/drawing/2014/main" id="{4B28D69B-7C8D-024A-B0FF-638744D6AE15}"/>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39EA3BEB-CC1C-8C4B-B69C-A01D6E044B98}"/>
              </a:ext>
            </a:extLst>
          </p:cNvPr>
          <p:cNvSpPr>
            <a:spLocks noGrp="1"/>
          </p:cNvSpPr>
          <p:nvPr>
            <p:ph type="title"/>
          </p:nvPr>
        </p:nvSpPr>
        <p:spPr/>
        <p:txBody>
          <a:bodyPr/>
          <a:lstStyle/>
          <a:p>
            <a:r>
              <a:rPr lang="en-US" dirty="0"/>
              <a:t>If you want to do more research yourself, here is how: </a:t>
            </a:r>
          </a:p>
        </p:txBody>
      </p:sp>
      <p:pic>
        <p:nvPicPr>
          <p:cNvPr id="6" name="Picture 5">
            <a:extLst>
              <a:ext uri="{FF2B5EF4-FFF2-40B4-BE49-F238E27FC236}">
                <a16:creationId xmlns:a16="http://schemas.microsoft.com/office/drawing/2014/main" id="{C38CA4DD-D053-A04D-A278-8D5C077EB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8235"/>
            <a:ext cx="10691813" cy="5283240"/>
          </a:xfrm>
          <a:prstGeom prst="rect">
            <a:avLst/>
          </a:prstGeom>
        </p:spPr>
      </p:pic>
      <p:sp>
        <p:nvSpPr>
          <p:cNvPr id="7" name="Rectangle 6">
            <a:extLst>
              <a:ext uri="{FF2B5EF4-FFF2-40B4-BE49-F238E27FC236}">
                <a16:creationId xmlns:a16="http://schemas.microsoft.com/office/drawing/2014/main" id="{D7C89F26-EFEF-8940-A951-680CF7F2F3B9}"/>
              </a:ext>
            </a:extLst>
          </p:cNvPr>
          <p:cNvSpPr/>
          <p:nvPr/>
        </p:nvSpPr>
        <p:spPr>
          <a:xfrm>
            <a:off x="7779895" y="4032354"/>
            <a:ext cx="2548328" cy="4347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F292C6-60F7-7A4F-BB28-EDD79A6483CF}"/>
              </a:ext>
            </a:extLst>
          </p:cNvPr>
          <p:cNvSpPr/>
          <p:nvPr/>
        </p:nvSpPr>
        <p:spPr>
          <a:xfrm>
            <a:off x="7779895" y="4951570"/>
            <a:ext cx="2548328" cy="4347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59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89614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Task: YOU are going to write a story </a:t>
            </a:r>
          </a:p>
        </p:txBody>
      </p:sp>
      <p:sp>
        <p:nvSpPr>
          <p:cNvPr id="5" name="Content Placeholder 2"/>
          <p:cNvSpPr txBox="1">
            <a:spLocks/>
          </p:cNvSpPr>
          <p:nvPr/>
        </p:nvSpPr>
        <p:spPr>
          <a:xfrm>
            <a:off x="569843" y="1812721"/>
            <a:ext cx="5966362" cy="4511261"/>
          </a:xfrm>
          <a:prstGeom prst="rect">
            <a:avLst/>
          </a:prstGeom>
        </p:spPr>
        <p:txBody>
          <a:bodyPr>
            <a:normAutofit fontScale="92500" lnSpcReduction="2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dirty="0"/>
              <a:t>You are going to write a story of 500-750 words</a:t>
            </a:r>
          </a:p>
          <a:p>
            <a:r>
              <a:rPr lang="en-GB" dirty="0"/>
              <a:t>You should create a hero or heroine who your reader can respond to  </a:t>
            </a:r>
          </a:p>
          <a:p>
            <a:r>
              <a:rPr lang="en-GB" dirty="0"/>
              <a:t>You should</a:t>
            </a:r>
            <a:r>
              <a:rPr lang="en-GB" i="1" dirty="0"/>
              <a:t>, </a:t>
            </a:r>
            <a:r>
              <a:rPr lang="en-GB" dirty="0"/>
              <a:t>like Kingsley, use language devices to make your reader pay attention and to create a gripping hero / heroine</a:t>
            </a:r>
          </a:p>
          <a:p>
            <a:r>
              <a:rPr lang="en-GB" dirty="0"/>
              <a:t>You might, like Kingsley, want to draw attention to a situation or lifestyle</a:t>
            </a:r>
          </a:p>
          <a:p>
            <a:r>
              <a:rPr lang="en-GB" dirty="0"/>
              <a:t>Use the planning sheets to help you plan your hero / heroine and your story arc</a:t>
            </a:r>
          </a:p>
          <a:p>
            <a:r>
              <a:rPr lang="en-GB" dirty="0"/>
              <a:t>There are also other worksheets to help you with your writing including some guidance on doing your own research on character descriptions. </a:t>
            </a:r>
          </a:p>
          <a:p>
            <a:endParaRPr lang="en-GB" dirty="0"/>
          </a:p>
        </p:txBody>
      </p:sp>
      <p:pic>
        <p:nvPicPr>
          <p:cNvPr id="8" name="Picture 7"/>
          <p:cNvPicPr>
            <a:picLocks noChangeAspect="1"/>
          </p:cNvPicPr>
          <p:nvPr/>
        </p:nvPicPr>
        <p:blipFill>
          <a:blip r:embed="rId3"/>
          <a:stretch>
            <a:fillRect/>
          </a:stretch>
        </p:blipFill>
        <p:spPr>
          <a:xfrm>
            <a:off x="6072728" y="1317564"/>
            <a:ext cx="4036662" cy="4663407"/>
          </a:xfrm>
          <a:prstGeom prst="rect">
            <a:avLst/>
          </a:prstGeom>
        </p:spPr>
      </p:pic>
    </p:spTree>
    <p:extLst>
      <p:ext uri="{BB962C8B-B14F-4D97-AF65-F5344CB8AC3E}">
        <p14:creationId xmlns:p14="http://schemas.microsoft.com/office/powerpoint/2010/main" val="159775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pic>
        <p:nvPicPr>
          <p:cNvPr id="9" name="Picture 8"/>
          <p:cNvPicPr>
            <a:picLocks noChangeAspect="1"/>
          </p:cNvPicPr>
          <p:nvPr/>
        </p:nvPicPr>
        <p:blipFill>
          <a:blip r:embed="rId3"/>
          <a:stretch>
            <a:fillRect/>
          </a:stretch>
        </p:blipFill>
        <p:spPr>
          <a:xfrm>
            <a:off x="9387956" y="-90890"/>
            <a:ext cx="1303857" cy="1611896"/>
          </a:xfrm>
          <a:prstGeom prst="rect">
            <a:avLst/>
          </a:prstGeom>
        </p:spPr>
      </p:pic>
      <p:sp>
        <p:nvSpPr>
          <p:cNvPr id="10" name="Title 9">
            <a:extLst>
              <a:ext uri="{FF2B5EF4-FFF2-40B4-BE49-F238E27FC236}">
                <a16:creationId xmlns:a16="http://schemas.microsoft.com/office/drawing/2014/main" id="{87EEF5CE-14A2-EA4C-8049-99F8BFD33B15}"/>
              </a:ext>
            </a:extLst>
          </p:cNvPr>
          <p:cNvSpPr>
            <a:spLocks noGrp="1"/>
          </p:cNvSpPr>
          <p:nvPr>
            <p:ph type="title"/>
          </p:nvPr>
        </p:nvSpPr>
        <p:spPr>
          <a:xfrm>
            <a:off x="1241426" y="429399"/>
            <a:ext cx="9221787" cy="571317"/>
          </a:xfrm>
        </p:spPr>
        <p:txBody>
          <a:bodyPr/>
          <a:lstStyle/>
          <a:p>
            <a:r>
              <a:rPr lang="en-US" dirty="0"/>
              <a:t>Who’s your </a:t>
            </a:r>
            <a:r>
              <a:rPr lang="en-US" dirty="0" err="1"/>
              <a:t>favourite</a:t>
            </a:r>
            <a:r>
              <a:rPr lang="en-US" dirty="0"/>
              <a:t> hero or heroine?</a:t>
            </a:r>
          </a:p>
        </p:txBody>
      </p:sp>
    </p:spTree>
    <p:extLst>
      <p:ext uri="{BB962C8B-B14F-4D97-AF65-F5344CB8AC3E}">
        <p14:creationId xmlns:p14="http://schemas.microsoft.com/office/powerpoint/2010/main" val="425107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30436B-69D0-E647-A2DC-8C3F26737C46}"/>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B353D445-9F71-2A4B-A3BE-7387B005C1F9}"/>
              </a:ext>
            </a:extLst>
          </p:cNvPr>
          <p:cNvSpPr>
            <a:spLocks noGrp="1"/>
          </p:cNvSpPr>
          <p:nvPr>
            <p:ph type="title"/>
          </p:nvPr>
        </p:nvSpPr>
        <p:spPr/>
        <p:txBody>
          <a:bodyPr/>
          <a:lstStyle/>
          <a:p>
            <a:r>
              <a:rPr lang="en-US" dirty="0"/>
              <a:t>What will your hero / heroine be like?</a:t>
            </a:r>
          </a:p>
        </p:txBody>
      </p:sp>
      <p:pic>
        <p:nvPicPr>
          <p:cNvPr id="6" name="Picture 5">
            <a:extLst>
              <a:ext uri="{FF2B5EF4-FFF2-40B4-BE49-F238E27FC236}">
                <a16:creationId xmlns:a16="http://schemas.microsoft.com/office/drawing/2014/main" id="{57296405-7726-3443-966A-0FE5D38F9600}"/>
              </a:ext>
            </a:extLst>
          </p:cNvPr>
          <p:cNvPicPr>
            <a:picLocks noChangeAspect="1"/>
          </p:cNvPicPr>
          <p:nvPr/>
        </p:nvPicPr>
        <p:blipFill>
          <a:blip r:embed="rId3"/>
          <a:stretch>
            <a:fillRect/>
          </a:stretch>
        </p:blipFill>
        <p:spPr>
          <a:xfrm>
            <a:off x="3581059" y="2726267"/>
            <a:ext cx="1278808" cy="1705324"/>
          </a:xfrm>
          <a:prstGeom prst="rect">
            <a:avLst/>
          </a:prstGeom>
        </p:spPr>
      </p:pic>
      <p:sp>
        <p:nvSpPr>
          <p:cNvPr id="2" name="TextBox 1">
            <a:extLst>
              <a:ext uri="{FF2B5EF4-FFF2-40B4-BE49-F238E27FC236}">
                <a16:creationId xmlns:a16="http://schemas.microsoft.com/office/drawing/2014/main" id="{2B2A7129-5E31-3F4A-B68A-413B2D6E39FA}"/>
              </a:ext>
            </a:extLst>
          </p:cNvPr>
          <p:cNvSpPr txBox="1"/>
          <p:nvPr/>
        </p:nvSpPr>
        <p:spPr>
          <a:xfrm>
            <a:off x="4995333" y="2861733"/>
            <a:ext cx="2032000" cy="1422400"/>
          </a:xfrm>
          <a:prstGeom prst="rect">
            <a:avLst/>
          </a:prstGeom>
          <a:noFill/>
          <a:ln>
            <a:solidFill>
              <a:schemeClr val="accent1"/>
            </a:solidFill>
          </a:ln>
        </p:spPr>
        <p:txBody>
          <a:bodyPr wrap="square" rtlCol="0">
            <a:noAutofit/>
          </a:bodyPr>
          <a:lstStyle/>
          <a:p>
            <a:r>
              <a:rPr lang="en-US" dirty="0">
                <a:solidFill>
                  <a:srgbClr val="5591CF"/>
                </a:solidFill>
              </a:rPr>
              <a:t>What’s their name?</a:t>
            </a:r>
          </a:p>
        </p:txBody>
      </p:sp>
      <p:sp>
        <p:nvSpPr>
          <p:cNvPr id="7" name="TextBox 6">
            <a:extLst>
              <a:ext uri="{FF2B5EF4-FFF2-40B4-BE49-F238E27FC236}">
                <a16:creationId xmlns:a16="http://schemas.microsoft.com/office/drawing/2014/main" id="{2F2CA20F-A344-AC45-9793-2BD828E733F5}"/>
              </a:ext>
            </a:extLst>
          </p:cNvPr>
          <p:cNvSpPr txBox="1"/>
          <p:nvPr/>
        </p:nvSpPr>
        <p:spPr>
          <a:xfrm>
            <a:off x="5689601" y="5184693"/>
            <a:ext cx="2810932" cy="1552924"/>
          </a:xfrm>
          <a:prstGeom prst="rect">
            <a:avLst/>
          </a:prstGeom>
          <a:noFill/>
          <a:ln>
            <a:solidFill>
              <a:schemeClr val="accent1"/>
            </a:solidFill>
          </a:ln>
        </p:spPr>
        <p:txBody>
          <a:bodyPr wrap="square" rtlCol="0">
            <a:noAutofit/>
          </a:bodyPr>
          <a:lstStyle/>
          <a:p>
            <a:r>
              <a:rPr lang="en-US" dirty="0">
                <a:solidFill>
                  <a:srgbClr val="5591CF"/>
                </a:solidFill>
              </a:rPr>
              <a:t>Do they have family  / friends? </a:t>
            </a:r>
          </a:p>
        </p:txBody>
      </p:sp>
      <p:sp>
        <p:nvSpPr>
          <p:cNvPr id="8" name="TextBox 7">
            <a:extLst>
              <a:ext uri="{FF2B5EF4-FFF2-40B4-BE49-F238E27FC236}">
                <a16:creationId xmlns:a16="http://schemas.microsoft.com/office/drawing/2014/main" id="{0DA3AC41-15AC-9140-AB69-B6E66E50C546}"/>
              </a:ext>
            </a:extLst>
          </p:cNvPr>
          <p:cNvSpPr txBox="1"/>
          <p:nvPr/>
        </p:nvSpPr>
        <p:spPr>
          <a:xfrm>
            <a:off x="7873999" y="3359768"/>
            <a:ext cx="2472267" cy="1422400"/>
          </a:xfrm>
          <a:prstGeom prst="rect">
            <a:avLst/>
          </a:prstGeom>
          <a:noFill/>
          <a:ln>
            <a:solidFill>
              <a:schemeClr val="accent1"/>
            </a:solidFill>
          </a:ln>
        </p:spPr>
        <p:txBody>
          <a:bodyPr wrap="square" rtlCol="0">
            <a:noAutofit/>
          </a:bodyPr>
          <a:lstStyle/>
          <a:p>
            <a:r>
              <a:rPr lang="en-US" dirty="0">
                <a:solidFill>
                  <a:srgbClr val="5591CF"/>
                </a:solidFill>
              </a:rPr>
              <a:t>Do they have any weaknesses? </a:t>
            </a:r>
          </a:p>
        </p:txBody>
      </p:sp>
      <p:sp>
        <p:nvSpPr>
          <p:cNvPr id="9" name="TextBox 8">
            <a:extLst>
              <a:ext uri="{FF2B5EF4-FFF2-40B4-BE49-F238E27FC236}">
                <a16:creationId xmlns:a16="http://schemas.microsoft.com/office/drawing/2014/main" id="{6C61C938-73E1-D947-89F4-BBDF9A53C359}"/>
              </a:ext>
            </a:extLst>
          </p:cNvPr>
          <p:cNvSpPr txBox="1"/>
          <p:nvPr/>
        </p:nvSpPr>
        <p:spPr>
          <a:xfrm>
            <a:off x="3614925" y="1135236"/>
            <a:ext cx="2447208" cy="1422400"/>
          </a:xfrm>
          <a:prstGeom prst="rect">
            <a:avLst/>
          </a:prstGeom>
          <a:noFill/>
          <a:ln>
            <a:solidFill>
              <a:schemeClr val="accent1"/>
            </a:solidFill>
          </a:ln>
        </p:spPr>
        <p:txBody>
          <a:bodyPr wrap="square" rtlCol="0">
            <a:noAutofit/>
          </a:bodyPr>
          <a:lstStyle/>
          <a:p>
            <a:r>
              <a:rPr lang="en-US" dirty="0">
                <a:solidFill>
                  <a:srgbClr val="5591CF"/>
                </a:solidFill>
              </a:rPr>
              <a:t>What’s their backstory? </a:t>
            </a:r>
          </a:p>
        </p:txBody>
      </p:sp>
      <p:sp>
        <p:nvSpPr>
          <p:cNvPr id="10" name="TextBox 9">
            <a:extLst>
              <a:ext uri="{FF2B5EF4-FFF2-40B4-BE49-F238E27FC236}">
                <a16:creationId xmlns:a16="http://schemas.microsoft.com/office/drawing/2014/main" id="{82E336CB-74F3-EF4F-B2FE-257DA425D619}"/>
              </a:ext>
            </a:extLst>
          </p:cNvPr>
          <p:cNvSpPr txBox="1"/>
          <p:nvPr/>
        </p:nvSpPr>
        <p:spPr>
          <a:xfrm>
            <a:off x="7230532" y="1135236"/>
            <a:ext cx="2777067" cy="1422400"/>
          </a:xfrm>
          <a:prstGeom prst="rect">
            <a:avLst/>
          </a:prstGeom>
          <a:noFill/>
          <a:ln>
            <a:solidFill>
              <a:schemeClr val="accent1"/>
            </a:solidFill>
          </a:ln>
        </p:spPr>
        <p:txBody>
          <a:bodyPr wrap="square" rtlCol="0">
            <a:noAutofit/>
          </a:bodyPr>
          <a:lstStyle/>
          <a:p>
            <a:r>
              <a:rPr lang="en-US" dirty="0">
                <a:solidFill>
                  <a:srgbClr val="5591CF"/>
                </a:solidFill>
              </a:rPr>
              <a:t>What are their strengths or special skills?  </a:t>
            </a:r>
          </a:p>
        </p:txBody>
      </p:sp>
      <p:sp>
        <p:nvSpPr>
          <p:cNvPr id="12" name="TextBox 11">
            <a:extLst>
              <a:ext uri="{FF2B5EF4-FFF2-40B4-BE49-F238E27FC236}">
                <a16:creationId xmlns:a16="http://schemas.microsoft.com/office/drawing/2014/main" id="{7D94DC11-2B0E-8E40-BD70-796D634EB745}"/>
              </a:ext>
            </a:extLst>
          </p:cNvPr>
          <p:cNvSpPr txBox="1"/>
          <p:nvPr/>
        </p:nvSpPr>
        <p:spPr>
          <a:xfrm>
            <a:off x="914399" y="5315217"/>
            <a:ext cx="3268133" cy="1422400"/>
          </a:xfrm>
          <a:prstGeom prst="rect">
            <a:avLst/>
          </a:prstGeom>
          <a:noFill/>
          <a:ln>
            <a:solidFill>
              <a:schemeClr val="accent1"/>
            </a:solidFill>
          </a:ln>
        </p:spPr>
        <p:txBody>
          <a:bodyPr wrap="square" rtlCol="0">
            <a:noAutofit/>
          </a:bodyPr>
          <a:lstStyle/>
          <a:p>
            <a:r>
              <a:rPr lang="en-US" dirty="0">
                <a:solidFill>
                  <a:srgbClr val="5591CF"/>
                </a:solidFill>
              </a:rPr>
              <a:t>How do they speak? What do they sound like? </a:t>
            </a:r>
          </a:p>
        </p:txBody>
      </p:sp>
      <p:sp>
        <p:nvSpPr>
          <p:cNvPr id="13" name="TextBox 12">
            <a:extLst>
              <a:ext uri="{FF2B5EF4-FFF2-40B4-BE49-F238E27FC236}">
                <a16:creationId xmlns:a16="http://schemas.microsoft.com/office/drawing/2014/main" id="{24D47BED-BEF0-6C4A-8DD0-8707DD6433D0}"/>
              </a:ext>
            </a:extLst>
          </p:cNvPr>
          <p:cNvSpPr txBox="1"/>
          <p:nvPr/>
        </p:nvSpPr>
        <p:spPr>
          <a:xfrm>
            <a:off x="237066" y="3483268"/>
            <a:ext cx="3343993" cy="1422400"/>
          </a:xfrm>
          <a:prstGeom prst="rect">
            <a:avLst/>
          </a:prstGeom>
          <a:noFill/>
          <a:ln>
            <a:solidFill>
              <a:schemeClr val="accent1"/>
            </a:solidFill>
          </a:ln>
        </p:spPr>
        <p:txBody>
          <a:bodyPr wrap="square" rtlCol="0">
            <a:noAutofit/>
          </a:bodyPr>
          <a:lstStyle/>
          <a:p>
            <a:r>
              <a:rPr lang="en-US" dirty="0">
                <a:solidFill>
                  <a:srgbClr val="5591CF"/>
                </a:solidFill>
              </a:rPr>
              <a:t>What’s their body language like? </a:t>
            </a:r>
          </a:p>
        </p:txBody>
      </p:sp>
      <p:sp>
        <p:nvSpPr>
          <p:cNvPr id="14" name="TextBox 13">
            <a:extLst>
              <a:ext uri="{FF2B5EF4-FFF2-40B4-BE49-F238E27FC236}">
                <a16:creationId xmlns:a16="http://schemas.microsoft.com/office/drawing/2014/main" id="{9772CDB9-D708-ED4C-967D-4BEE9FC0CC55}"/>
              </a:ext>
            </a:extLst>
          </p:cNvPr>
          <p:cNvSpPr txBox="1"/>
          <p:nvPr/>
        </p:nvSpPr>
        <p:spPr>
          <a:xfrm>
            <a:off x="237066" y="1539578"/>
            <a:ext cx="2540001" cy="1322155"/>
          </a:xfrm>
          <a:prstGeom prst="rect">
            <a:avLst/>
          </a:prstGeom>
          <a:noFill/>
          <a:ln>
            <a:solidFill>
              <a:schemeClr val="accent1"/>
            </a:solidFill>
          </a:ln>
        </p:spPr>
        <p:txBody>
          <a:bodyPr wrap="square" rtlCol="0">
            <a:noAutofit/>
          </a:bodyPr>
          <a:lstStyle/>
          <a:p>
            <a:r>
              <a:rPr lang="en-US" dirty="0">
                <a:solidFill>
                  <a:srgbClr val="5591CF"/>
                </a:solidFill>
              </a:rPr>
              <a:t>What do they look like? </a:t>
            </a:r>
          </a:p>
        </p:txBody>
      </p:sp>
    </p:spTree>
    <p:extLst>
      <p:ext uri="{BB962C8B-B14F-4D97-AF65-F5344CB8AC3E}">
        <p14:creationId xmlns:p14="http://schemas.microsoft.com/office/powerpoint/2010/main" val="302026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680020" y="253229"/>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Stories follow an arc</a:t>
            </a:r>
            <a:endParaRPr lang="en-US" dirty="0">
              <a:solidFill>
                <a:srgbClr val="FF0000"/>
              </a:solidFill>
            </a:endParaRPr>
          </a:p>
        </p:txBody>
      </p:sp>
      <p:pic>
        <p:nvPicPr>
          <p:cNvPr id="13" name="Picture 12"/>
          <p:cNvPicPr>
            <a:picLocks noChangeAspect="1"/>
          </p:cNvPicPr>
          <p:nvPr/>
        </p:nvPicPr>
        <p:blipFill>
          <a:blip r:embed="rId3"/>
          <a:stretch>
            <a:fillRect/>
          </a:stretch>
        </p:blipFill>
        <p:spPr>
          <a:xfrm>
            <a:off x="9387956" y="-90890"/>
            <a:ext cx="1303857" cy="1611896"/>
          </a:xfrm>
          <a:prstGeom prst="rect">
            <a:avLst/>
          </a:prstGeom>
        </p:spPr>
      </p:pic>
      <p:pic>
        <p:nvPicPr>
          <p:cNvPr id="7" name="Picture 6">
            <a:extLst>
              <a:ext uri="{FF2B5EF4-FFF2-40B4-BE49-F238E27FC236}">
                <a16:creationId xmlns:a16="http://schemas.microsoft.com/office/drawing/2014/main" id="{33ED7C78-CED8-1945-8B97-44193EABC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315" y="964253"/>
            <a:ext cx="7047807" cy="4653824"/>
          </a:xfrm>
          <a:prstGeom prst="rect">
            <a:avLst/>
          </a:prstGeom>
        </p:spPr>
      </p:pic>
      <p:sp>
        <p:nvSpPr>
          <p:cNvPr id="2" name="TextBox 1">
            <a:extLst>
              <a:ext uri="{FF2B5EF4-FFF2-40B4-BE49-F238E27FC236}">
                <a16:creationId xmlns:a16="http://schemas.microsoft.com/office/drawing/2014/main" id="{D8ED18E4-A7F8-BD4E-ACC8-B09B4D0218E7}"/>
              </a:ext>
            </a:extLst>
          </p:cNvPr>
          <p:cNvSpPr txBox="1"/>
          <p:nvPr/>
        </p:nvSpPr>
        <p:spPr>
          <a:xfrm>
            <a:off x="351692" y="5486400"/>
            <a:ext cx="10040816" cy="923330"/>
          </a:xfrm>
          <a:prstGeom prst="rect">
            <a:avLst/>
          </a:prstGeom>
          <a:noFill/>
        </p:spPr>
        <p:txBody>
          <a:bodyPr wrap="square" rtlCol="0">
            <a:spAutoFit/>
          </a:bodyPr>
          <a:lstStyle/>
          <a:p>
            <a:r>
              <a:rPr lang="en-US" dirty="0"/>
              <a:t>You show what your hero / heroine experiences over a period of time - where things happen, where problems have to be solved, where the hero /heroine  encounters other characters (people, animals, ghosts, etc.)  </a:t>
            </a:r>
          </a:p>
        </p:txBody>
      </p:sp>
    </p:spTree>
    <p:extLst>
      <p:ext uri="{BB962C8B-B14F-4D97-AF65-F5344CB8AC3E}">
        <p14:creationId xmlns:p14="http://schemas.microsoft.com/office/powerpoint/2010/main" val="79237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680020" y="253229"/>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Stories follow an arc</a:t>
            </a:r>
            <a:endParaRPr lang="en-US" dirty="0">
              <a:solidFill>
                <a:srgbClr val="FF0000"/>
              </a:solidFill>
            </a:endParaRPr>
          </a:p>
        </p:txBody>
      </p:sp>
      <p:pic>
        <p:nvPicPr>
          <p:cNvPr id="13" name="Picture 12"/>
          <p:cNvPicPr>
            <a:picLocks noChangeAspect="1"/>
          </p:cNvPicPr>
          <p:nvPr/>
        </p:nvPicPr>
        <p:blipFill>
          <a:blip r:embed="rId3"/>
          <a:stretch>
            <a:fillRect/>
          </a:stretch>
        </p:blipFill>
        <p:spPr>
          <a:xfrm>
            <a:off x="9387956" y="-90890"/>
            <a:ext cx="1303857" cy="1611896"/>
          </a:xfrm>
          <a:prstGeom prst="rect">
            <a:avLst/>
          </a:prstGeom>
        </p:spPr>
      </p:pic>
      <p:pic>
        <p:nvPicPr>
          <p:cNvPr id="7" name="Picture 6">
            <a:extLst>
              <a:ext uri="{FF2B5EF4-FFF2-40B4-BE49-F238E27FC236}">
                <a16:creationId xmlns:a16="http://schemas.microsoft.com/office/drawing/2014/main" id="{33ED7C78-CED8-1945-8B97-44193EABC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5" y="964253"/>
            <a:ext cx="10691813" cy="7060043"/>
          </a:xfrm>
          <a:prstGeom prst="rect">
            <a:avLst/>
          </a:prstGeom>
        </p:spPr>
      </p:pic>
      <p:sp>
        <p:nvSpPr>
          <p:cNvPr id="9" name="Rectangle 8">
            <a:extLst>
              <a:ext uri="{FF2B5EF4-FFF2-40B4-BE49-F238E27FC236}">
                <a16:creationId xmlns:a16="http://schemas.microsoft.com/office/drawing/2014/main" id="{FCC619AF-2BB6-944A-8881-3E8F3346E106}"/>
              </a:ext>
            </a:extLst>
          </p:cNvPr>
          <p:cNvSpPr/>
          <p:nvPr/>
        </p:nvSpPr>
        <p:spPr>
          <a:xfrm>
            <a:off x="591058" y="4864645"/>
            <a:ext cx="3268938" cy="1815882"/>
          </a:xfrm>
          <a:prstGeom prst="rect">
            <a:avLst/>
          </a:prstGeom>
          <a:solidFill>
            <a:schemeClr val="accent6"/>
          </a:solidFill>
        </p:spPr>
        <p:txBody>
          <a:bodyPr wrap="square">
            <a:spAutoFit/>
          </a:bodyPr>
          <a:lstStyle/>
          <a:p>
            <a:r>
              <a:rPr lang="en-GB" sz="1400" b="1" i="1" dirty="0">
                <a:solidFill>
                  <a:schemeClr val="bg1"/>
                </a:solidFill>
              </a:rPr>
              <a:t>There was </a:t>
            </a:r>
            <a:r>
              <a:rPr lang="en-GB" sz="1400" b="1" dirty="0">
                <a:solidFill>
                  <a:schemeClr val="bg1"/>
                </a:solidFill>
              </a:rPr>
              <a:t>a little girl who lived near a forest and  she loved to wear a red riding hood.</a:t>
            </a:r>
          </a:p>
          <a:p>
            <a:endParaRPr lang="en-GB" sz="1400" b="1" dirty="0">
              <a:solidFill>
                <a:schemeClr val="bg1"/>
              </a:solidFill>
            </a:endParaRPr>
          </a:p>
          <a:p>
            <a:r>
              <a:rPr lang="en-GB" sz="1400" b="1" dirty="0">
                <a:solidFill>
                  <a:schemeClr val="bg1"/>
                </a:solidFill>
              </a:rPr>
              <a:t>TRIGGER: </a:t>
            </a:r>
            <a:r>
              <a:rPr lang="en-GB" sz="1400" b="1" i="1" dirty="0">
                <a:solidFill>
                  <a:schemeClr val="bg1"/>
                </a:solidFill>
              </a:rPr>
              <a:t>One day</a:t>
            </a:r>
            <a:r>
              <a:rPr lang="en-GB" sz="1400" b="1" dirty="0">
                <a:solidFill>
                  <a:schemeClr val="bg1"/>
                </a:solidFill>
              </a:rPr>
              <a:t>, she walks alone through the woods  to visit her grandma – she must stay on the path!</a:t>
            </a:r>
          </a:p>
          <a:p>
            <a:endParaRPr lang="en-US" sz="1400" dirty="0">
              <a:solidFill>
                <a:schemeClr val="bg1"/>
              </a:solidFill>
            </a:endParaRPr>
          </a:p>
        </p:txBody>
      </p:sp>
      <p:sp>
        <p:nvSpPr>
          <p:cNvPr id="10" name="Rectangle 9">
            <a:extLst>
              <a:ext uri="{FF2B5EF4-FFF2-40B4-BE49-F238E27FC236}">
                <a16:creationId xmlns:a16="http://schemas.microsoft.com/office/drawing/2014/main" id="{4FD89052-1874-D342-8C91-3643C73F81C0}"/>
              </a:ext>
            </a:extLst>
          </p:cNvPr>
          <p:cNvSpPr/>
          <p:nvPr/>
        </p:nvSpPr>
        <p:spPr>
          <a:xfrm>
            <a:off x="4940015" y="5997840"/>
            <a:ext cx="2336800" cy="1384995"/>
          </a:xfrm>
          <a:prstGeom prst="rect">
            <a:avLst/>
          </a:prstGeom>
          <a:solidFill>
            <a:srgbClr val="2683C6"/>
          </a:solidFill>
        </p:spPr>
        <p:txBody>
          <a:bodyPr wrap="square">
            <a:spAutoFit/>
          </a:bodyPr>
          <a:lstStyle/>
          <a:p>
            <a:pPr algn="ctr"/>
            <a:endParaRPr lang="en-GB" sz="1400" b="1" dirty="0">
              <a:solidFill>
                <a:srgbClr val="FFFFFF"/>
              </a:solidFill>
            </a:endParaRPr>
          </a:p>
          <a:p>
            <a:endParaRPr lang="en-GB" sz="1400" b="1" dirty="0">
              <a:solidFill>
                <a:srgbClr val="FFFFFF"/>
              </a:solidFill>
            </a:endParaRPr>
          </a:p>
          <a:p>
            <a:r>
              <a:rPr lang="en-GB" sz="1400" b="1" dirty="0">
                <a:solidFill>
                  <a:srgbClr val="FFFFFF"/>
                </a:solidFill>
              </a:rPr>
              <a:t>Little Red Riding Hood promises to stay on the path forever more!</a:t>
            </a:r>
          </a:p>
          <a:p>
            <a:pPr algn="ctr"/>
            <a:endParaRPr lang="en-GB" sz="1400" b="1" dirty="0">
              <a:solidFill>
                <a:srgbClr val="FFFFFF"/>
              </a:solidFill>
            </a:endParaRPr>
          </a:p>
        </p:txBody>
      </p:sp>
      <p:sp>
        <p:nvSpPr>
          <p:cNvPr id="11" name="Rectangle 10">
            <a:extLst>
              <a:ext uri="{FF2B5EF4-FFF2-40B4-BE49-F238E27FC236}">
                <a16:creationId xmlns:a16="http://schemas.microsoft.com/office/drawing/2014/main" id="{7CC7AAE3-CF14-A447-B8B6-A14125E6A794}"/>
              </a:ext>
            </a:extLst>
          </p:cNvPr>
          <p:cNvSpPr/>
          <p:nvPr/>
        </p:nvSpPr>
        <p:spPr>
          <a:xfrm>
            <a:off x="1959239" y="2976590"/>
            <a:ext cx="3386667" cy="1600438"/>
          </a:xfrm>
          <a:prstGeom prst="rect">
            <a:avLst/>
          </a:prstGeom>
          <a:solidFill>
            <a:srgbClr val="2683C6"/>
          </a:solidFill>
        </p:spPr>
        <p:txBody>
          <a:bodyPr wrap="square">
            <a:spAutoFit/>
          </a:bodyPr>
          <a:lstStyle/>
          <a:p>
            <a:endParaRPr lang="en-GB" sz="1400" b="1" dirty="0">
              <a:solidFill>
                <a:schemeClr val="bg1"/>
              </a:solidFill>
            </a:endParaRPr>
          </a:p>
          <a:p>
            <a:r>
              <a:rPr lang="en-GB" sz="1400" b="1" dirty="0">
                <a:solidFill>
                  <a:srgbClr val="FFFFFF"/>
                </a:solidFill>
              </a:rPr>
              <a:t>She goes off the path and  meets a wolf.  She tells the wolf about her mission. </a:t>
            </a:r>
          </a:p>
          <a:p>
            <a:endParaRPr lang="en-GB" sz="1400" b="1" dirty="0">
              <a:solidFill>
                <a:srgbClr val="FFFFFF"/>
              </a:solidFill>
            </a:endParaRPr>
          </a:p>
          <a:p>
            <a:r>
              <a:rPr lang="en-GB" sz="1400" b="1" dirty="0">
                <a:solidFill>
                  <a:srgbClr val="FFFFFF"/>
                </a:solidFill>
              </a:rPr>
              <a:t>She reaches her grandma’s cottage and notices several ‘big’ things about grandma. Finally she notices her BIG TEETH</a:t>
            </a:r>
          </a:p>
        </p:txBody>
      </p:sp>
      <p:sp>
        <p:nvSpPr>
          <p:cNvPr id="12" name="Rectangle 11">
            <a:extLst>
              <a:ext uri="{FF2B5EF4-FFF2-40B4-BE49-F238E27FC236}">
                <a16:creationId xmlns:a16="http://schemas.microsoft.com/office/drawing/2014/main" id="{28EBD70B-4236-C149-B2F6-5185E2DCD0E2}"/>
              </a:ext>
            </a:extLst>
          </p:cNvPr>
          <p:cNvSpPr/>
          <p:nvPr/>
        </p:nvSpPr>
        <p:spPr>
          <a:xfrm>
            <a:off x="5892799" y="2479848"/>
            <a:ext cx="3064933" cy="1169551"/>
          </a:xfrm>
          <a:prstGeom prst="rect">
            <a:avLst/>
          </a:prstGeom>
          <a:solidFill>
            <a:srgbClr val="2683C6"/>
          </a:solidFill>
        </p:spPr>
        <p:txBody>
          <a:bodyPr wrap="square">
            <a:spAutoFit/>
          </a:bodyPr>
          <a:lstStyle/>
          <a:p>
            <a:r>
              <a:rPr lang="en-GB" sz="1400" b="1" dirty="0">
                <a:solidFill>
                  <a:srgbClr val="FFFFFF"/>
                </a:solidFill>
              </a:rPr>
              <a:t>Grandma reveals herself to be the wolf! </a:t>
            </a:r>
          </a:p>
          <a:p>
            <a:endParaRPr lang="en-GB" sz="1400" b="1" dirty="0">
              <a:solidFill>
                <a:srgbClr val="FFFFFF"/>
              </a:solidFill>
            </a:endParaRPr>
          </a:p>
          <a:p>
            <a:r>
              <a:rPr lang="en-GB" sz="1400" b="1" dirty="0">
                <a:solidFill>
                  <a:srgbClr val="FFFFFF"/>
                </a:solidFill>
              </a:rPr>
              <a:t>Luckily, a passing woodcutter hears the screams and kills the wolf</a:t>
            </a:r>
            <a:endParaRPr lang="en-GB" sz="1400" dirty="0">
              <a:solidFill>
                <a:srgbClr val="FFFFFF"/>
              </a:solidFill>
            </a:endParaRPr>
          </a:p>
        </p:txBody>
      </p:sp>
      <p:sp>
        <p:nvSpPr>
          <p:cNvPr id="15" name="Rectangle 14">
            <a:extLst>
              <a:ext uri="{FF2B5EF4-FFF2-40B4-BE49-F238E27FC236}">
                <a16:creationId xmlns:a16="http://schemas.microsoft.com/office/drawing/2014/main" id="{1D54D000-F8AC-F94D-9CFE-611612BAF51E}"/>
              </a:ext>
            </a:extLst>
          </p:cNvPr>
          <p:cNvSpPr/>
          <p:nvPr/>
        </p:nvSpPr>
        <p:spPr>
          <a:xfrm>
            <a:off x="7086902" y="4796573"/>
            <a:ext cx="2952982" cy="523220"/>
          </a:xfrm>
          <a:prstGeom prst="rect">
            <a:avLst/>
          </a:prstGeom>
          <a:solidFill>
            <a:srgbClr val="2683C6"/>
          </a:solidFill>
        </p:spPr>
        <p:txBody>
          <a:bodyPr wrap="square">
            <a:spAutoFit/>
          </a:bodyPr>
          <a:lstStyle/>
          <a:p>
            <a:pPr algn="ctr"/>
            <a:r>
              <a:rPr lang="en-GB" sz="1400" b="1" dirty="0">
                <a:solidFill>
                  <a:srgbClr val="FFFFFF"/>
                </a:solidFill>
              </a:rPr>
              <a:t>The woodcutter cuts opens the wolf to reveal grandma (</a:t>
            </a:r>
            <a:r>
              <a:rPr lang="en-GB" sz="1400" b="1" dirty="0" err="1">
                <a:solidFill>
                  <a:srgbClr val="FFFFFF"/>
                </a:solidFill>
              </a:rPr>
              <a:t>unchewed</a:t>
            </a:r>
            <a:r>
              <a:rPr lang="en-GB" sz="1400" b="1" dirty="0">
                <a:solidFill>
                  <a:srgbClr val="FFFFFF"/>
                </a:solidFill>
              </a:rPr>
              <a:t>)</a:t>
            </a:r>
          </a:p>
        </p:txBody>
      </p:sp>
    </p:spTree>
    <p:extLst>
      <p:ext uri="{BB962C8B-B14F-4D97-AF65-F5344CB8AC3E}">
        <p14:creationId xmlns:p14="http://schemas.microsoft.com/office/powerpoint/2010/main" val="331331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4C65A5-1F93-DF49-A36C-DDBE4A3946B6}"/>
              </a:ext>
            </a:extLst>
          </p:cNvPr>
          <p:cNvSpPr>
            <a:spLocks noGrp="1"/>
          </p:cNvSpPr>
          <p:nvPr>
            <p:ph type="subTitle" idx="1"/>
          </p:nvPr>
        </p:nvSpPr>
        <p:spPr>
          <a:xfrm>
            <a:off x="427481" y="1897988"/>
            <a:ext cx="9503144" cy="5108713"/>
          </a:xfrm>
        </p:spPr>
        <p:txBody>
          <a:bodyPr/>
          <a:lstStyle/>
          <a:p>
            <a:pPr marL="0" indent="0">
              <a:buNone/>
            </a:pPr>
            <a:r>
              <a:rPr lang="en-GB" sz="2800" b="1" dirty="0">
                <a:solidFill>
                  <a:srgbClr val="5591CE"/>
                </a:solidFill>
              </a:rPr>
              <a:t>Openings: </a:t>
            </a:r>
          </a:p>
          <a:p>
            <a:r>
              <a:rPr lang="en-GB" sz="2800" dirty="0">
                <a:solidFill>
                  <a:srgbClr val="FF0000"/>
                </a:solidFill>
              </a:rPr>
              <a:t>There was </a:t>
            </a:r>
            <a:r>
              <a:rPr lang="en-GB" sz="2800" dirty="0"/>
              <a:t>a little girl who lived near a forest and  she loved to wear a red riding hood.</a:t>
            </a:r>
          </a:p>
          <a:p>
            <a:r>
              <a:rPr lang="en-GB" sz="2800" dirty="0">
                <a:solidFill>
                  <a:srgbClr val="FF0000"/>
                </a:solidFill>
              </a:rPr>
              <a:t>Once upon a time there was </a:t>
            </a:r>
            <a:r>
              <a:rPr lang="en-GB" sz="2800" dirty="0"/>
              <a:t>a little chimney-sweep</a:t>
            </a:r>
          </a:p>
          <a:p>
            <a:r>
              <a:rPr lang="en-GB" sz="2800" dirty="0"/>
              <a:t>Lucy lived with her parents near a forest. </a:t>
            </a:r>
          </a:p>
          <a:p>
            <a:pPr marL="0" indent="0">
              <a:buNone/>
            </a:pPr>
            <a:endParaRPr lang="en-GB" sz="2800" b="1" dirty="0"/>
          </a:p>
          <a:p>
            <a:pPr marL="0" indent="0">
              <a:buNone/>
            </a:pPr>
            <a:r>
              <a:rPr lang="en-GB" sz="2800" b="1" dirty="0">
                <a:solidFill>
                  <a:srgbClr val="5591CF"/>
                </a:solidFill>
              </a:rPr>
              <a:t>Trigger: </a:t>
            </a:r>
            <a:r>
              <a:rPr lang="en-GB" sz="2800" i="1" dirty="0">
                <a:solidFill>
                  <a:srgbClr val="FF0000"/>
                </a:solidFill>
              </a:rPr>
              <a:t>One day</a:t>
            </a:r>
            <a:r>
              <a:rPr lang="en-GB" sz="2800" dirty="0">
                <a:solidFill>
                  <a:srgbClr val="FF0000"/>
                </a:solidFill>
              </a:rPr>
              <a:t>, </a:t>
            </a:r>
            <a:r>
              <a:rPr lang="en-GB" sz="2800" dirty="0"/>
              <a:t>she walks alone through the woods  to visit her grandma.</a:t>
            </a:r>
          </a:p>
          <a:p>
            <a:pPr marL="0" indent="0">
              <a:buNone/>
            </a:pPr>
            <a:endParaRPr lang="en-GB" dirty="0"/>
          </a:p>
        </p:txBody>
      </p:sp>
      <p:sp>
        <p:nvSpPr>
          <p:cNvPr id="3" name="Footer Placeholder 2">
            <a:extLst>
              <a:ext uri="{FF2B5EF4-FFF2-40B4-BE49-F238E27FC236}">
                <a16:creationId xmlns:a16="http://schemas.microsoft.com/office/drawing/2014/main" id="{CAE361E2-78C3-EE46-92AA-9DAF5B2C9041}"/>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28872CCC-FC82-C54F-B6C9-00BB92289DC2}"/>
              </a:ext>
            </a:extLst>
          </p:cNvPr>
          <p:cNvSpPr>
            <a:spLocks noGrp="1"/>
          </p:cNvSpPr>
          <p:nvPr>
            <p:ph type="title"/>
          </p:nvPr>
        </p:nvSpPr>
        <p:spPr>
          <a:xfrm>
            <a:off x="1377551" y="598820"/>
            <a:ext cx="9221787" cy="571317"/>
          </a:xfrm>
        </p:spPr>
        <p:txBody>
          <a:bodyPr/>
          <a:lstStyle/>
          <a:p>
            <a:r>
              <a:rPr lang="en-US" dirty="0"/>
              <a:t>Language can help signpost the arc of your story</a:t>
            </a:r>
          </a:p>
        </p:txBody>
      </p:sp>
    </p:spTree>
    <p:extLst>
      <p:ext uri="{BB962C8B-B14F-4D97-AF65-F5344CB8AC3E}">
        <p14:creationId xmlns:p14="http://schemas.microsoft.com/office/powerpoint/2010/main" val="134233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8413D6A-F2D6-444C-A743-C8EB786B1A35}"/>
              </a:ext>
            </a:extLst>
          </p:cNvPr>
          <p:cNvSpPr>
            <a:spLocks noGrp="1"/>
          </p:cNvSpPr>
          <p:nvPr>
            <p:ph type="subTitle" idx="1"/>
          </p:nvPr>
        </p:nvSpPr>
        <p:spPr>
          <a:xfrm>
            <a:off x="453606" y="1603193"/>
            <a:ext cx="9947693" cy="5108713"/>
          </a:xfrm>
        </p:spPr>
        <p:txBody>
          <a:bodyPr>
            <a:normAutofit lnSpcReduction="10000"/>
          </a:bodyPr>
          <a:lstStyle/>
          <a:p>
            <a:pPr marL="0" indent="0">
              <a:buNone/>
            </a:pPr>
            <a:r>
              <a:rPr lang="en-GB" b="1" dirty="0"/>
              <a:t>The Signalman - Charles Dickens</a:t>
            </a:r>
          </a:p>
          <a:p>
            <a:pPr marL="0" indent="0">
              <a:buNone/>
            </a:pPr>
            <a:endParaRPr lang="en-GB" dirty="0"/>
          </a:p>
          <a:p>
            <a:pPr marL="0" indent="0">
              <a:buNone/>
            </a:pPr>
            <a:r>
              <a:rPr lang="en-GB" dirty="0"/>
              <a:t>'Halloa! Below there!'</a:t>
            </a:r>
            <a:br>
              <a:rPr lang="en-GB" dirty="0"/>
            </a:br>
            <a:endParaRPr lang="en-GB" dirty="0"/>
          </a:p>
          <a:p>
            <a:pPr marL="0" indent="0">
              <a:buNone/>
            </a:pPr>
            <a:r>
              <a:rPr lang="en-GB" dirty="0"/>
              <a:t>When he heard a voice thus calling to him, he was standing at the door of his box, with a flag in his hand, furled round its short pole. One would have thought, considering the nature of the ground, that he could not have doubted from what quarter the voice came; but, instead of looking up to where I stood on the top of the steep cutting nearly over his head, he turned himself about and looked down the Line. There was something remarkable in his manner of doing so, though I could not have said, for my life, what. But, I know it was remarkable enough to attract my notice, even though his figure was foreshortened and shadowed, down in the deep trench, and mine was high above him, so steeped in the glow of an angry sunset that I had shaded my eyes with my hand before I saw him at all.</a:t>
            </a:r>
          </a:p>
          <a:p>
            <a:endParaRPr lang="en-US" dirty="0"/>
          </a:p>
        </p:txBody>
      </p:sp>
      <p:sp>
        <p:nvSpPr>
          <p:cNvPr id="3" name="Footer Placeholder 2">
            <a:extLst>
              <a:ext uri="{FF2B5EF4-FFF2-40B4-BE49-F238E27FC236}">
                <a16:creationId xmlns:a16="http://schemas.microsoft.com/office/drawing/2014/main" id="{0202432A-C07B-DC41-86DA-5C6C6161628E}"/>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4B97A733-84B8-274E-A4E1-D948520E59E2}"/>
              </a:ext>
            </a:extLst>
          </p:cNvPr>
          <p:cNvSpPr>
            <a:spLocks noGrp="1"/>
          </p:cNvSpPr>
          <p:nvPr>
            <p:ph type="title"/>
          </p:nvPr>
        </p:nvSpPr>
        <p:spPr/>
        <p:txBody>
          <a:bodyPr/>
          <a:lstStyle/>
          <a:p>
            <a:r>
              <a:rPr lang="en-US" dirty="0"/>
              <a:t>Here is a different opening, can you describe how it works? </a:t>
            </a:r>
          </a:p>
        </p:txBody>
      </p:sp>
    </p:spTree>
    <p:extLst>
      <p:ext uri="{BB962C8B-B14F-4D97-AF65-F5344CB8AC3E}">
        <p14:creationId xmlns:p14="http://schemas.microsoft.com/office/powerpoint/2010/main" val="210543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Remember</a:t>
            </a:r>
          </a:p>
        </p:txBody>
      </p:sp>
      <p:sp>
        <p:nvSpPr>
          <p:cNvPr id="5" name="Content Placeholder 2"/>
          <p:cNvSpPr txBox="1">
            <a:spLocks/>
          </p:cNvSpPr>
          <p:nvPr/>
        </p:nvSpPr>
        <p:spPr>
          <a:xfrm>
            <a:off x="324804" y="1812113"/>
            <a:ext cx="5181600" cy="4351338"/>
          </a:xfrm>
          <a:prstGeom prst="rect">
            <a:avLst/>
          </a:prstGeom>
        </p:spPr>
        <p:txBody>
          <a:bodyPr>
            <a:normAutofit/>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514350" indent="-514350">
              <a:buFont typeface="+mj-lt"/>
              <a:buAutoNum type="arabicPeriod"/>
            </a:pPr>
            <a:r>
              <a:rPr lang="en-GB" dirty="0"/>
              <a:t>The reader must care about the hero / heroine in your story</a:t>
            </a:r>
          </a:p>
          <a:p>
            <a:pPr marL="514350" indent="-514350">
              <a:buFont typeface="+mj-lt"/>
              <a:buAutoNum type="arabicPeriod"/>
            </a:pPr>
            <a:r>
              <a:rPr lang="en-GB" dirty="0"/>
              <a:t>Proofread your work and only submit your best work</a:t>
            </a:r>
          </a:p>
          <a:p>
            <a:pPr marL="514350" indent="-514350">
              <a:buFont typeface="+mj-lt"/>
              <a:buAutoNum type="arabicPeriod"/>
            </a:pPr>
            <a:r>
              <a:rPr lang="en-GB" dirty="0"/>
              <a:t>Make good use of the story arc and language devices to depict characters </a:t>
            </a:r>
          </a:p>
          <a:p>
            <a:pPr marL="514350" indent="-514350">
              <a:buFont typeface="+mj-lt"/>
              <a:buAutoNum type="arabicPeriod"/>
            </a:pPr>
            <a:r>
              <a:rPr lang="en-GB" dirty="0"/>
              <a:t>Your story can be </a:t>
            </a:r>
            <a:r>
              <a:rPr lang="en-GB" u="sng" dirty="0"/>
              <a:t>no more</a:t>
            </a:r>
            <a:r>
              <a:rPr lang="en-GB" dirty="0"/>
              <a:t> than 750 words (as a guide, the extract from </a:t>
            </a:r>
            <a:r>
              <a:rPr lang="en-GB" i="1" dirty="0"/>
              <a:t>The Water Babies</a:t>
            </a:r>
            <a:r>
              <a:rPr lang="en-GB" dirty="0"/>
              <a:t> is 470 words long)</a:t>
            </a:r>
          </a:p>
          <a:p>
            <a:pPr marL="514350" indent="-514350">
              <a:buFont typeface="+mj-lt"/>
              <a:buAutoNum type="arabicPeriod"/>
            </a:pPr>
            <a:r>
              <a:rPr lang="en-GB" dirty="0">
                <a:solidFill>
                  <a:srgbClr val="FF0000"/>
                </a:solidFill>
              </a:rPr>
              <a:t>Deadline: 4 December 2020 </a:t>
            </a:r>
          </a:p>
          <a:p>
            <a:pPr marL="0" indent="0">
              <a:buFont typeface="Arial" panose="020B0604020202020204" pitchFamily="34" charset="0"/>
              <a:buNone/>
            </a:pPr>
            <a:endParaRPr lang="en-GB" dirty="0"/>
          </a:p>
        </p:txBody>
      </p:sp>
      <p:pic>
        <p:nvPicPr>
          <p:cNvPr id="6" name="Picture 2" descr="Image result for hero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64" y="1999699"/>
            <a:ext cx="4879703" cy="376937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29873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353278-9349-6A4C-826C-08A49AB1E3B2}"/>
              </a:ext>
            </a:extLst>
          </p:cNvPr>
          <p:cNvSpPr>
            <a:spLocks noGrp="1"/>
          </p:cNvSpPr>
          <p:nvPr>
            <p:ph type="subTitle" idx="1"/>
          </p:nvPr>
        </p:nvSpPr>
        <p:spPr>
          <a:xfrm>
            <a:off x="436765" y="1409036"/>
            <a:ext cx="9864522" cy="5782331"/>
          </a:xfrm>
        </p:spPr>
        <p:txBody>
          <a:bodyPr>
            <a:normAutofit/>
          </a:bodyPr>
          <a:lstStyle/>
          <a:p>
            <a:r>
              <a:rPr lang="en-US" dirty="0"/>
              <a:t>Three short videos: ‘Dismantling stories’, talking </a:t>
            </a:r>
            <a:r>
              <a:rPr lang="en-GB" dirty="0"/>
              <a:t>about achieving authentic dialogue, body language, and the impact of the intended audience </a:t>
            </a:r>
          </a:p>
          <a:p>
            <a:pPr marL="0" indent="0">
              <a:buNone/>
            </a:pPr>
            <a:r>
              <a:rPr lang="en-US" sz="1800" dirty="0">
                <a:hlinkClick r:id="rId2"/>
              </a:rPr>
              <a:t>https://www.birmingham.ac.uk/schools/edacs/news/2019/dismantling-stories.aspx</a:t>
            </a:r>
            <a:endParaRPr lang="en-US" sz="1800" dirty="0"/>
          </a:p>
          <a:p>
            <a:pPr marL="0" indent="0">
              <a:buNone/>
            </a:pPr>
            <a:endParaRPr lang="en-US" sz="1800" dirty="0"/>
          </a:p>
          <a:p>
            <a:r>
              <a:rPr lang="en-US" dirty="0"/>
              <a:t>BBC Bitesize ‘Fiction Writing’ </a:t>
            </a:r>
            <a:r>
              <a:rPr lang="en-US" dirty="0">
                <a:hlinkClick r:id="rId3"/>
              </a:rPr>
              <a:t>https://www.bbc.co.uk/bitesize/topics/zn8tkmn</a:t>
            </a:r>
            <a:endParaRPr lang="en-US" dirty="0"/>
          </a:p>
          <a:p>
            <a:pPr marL="0" indent="0">
              <a:buNone/>
            </a:pPr>
            <a:endParaRPr lang="en-US" dirty="0"/>
          </a:p>
          <a:p>
            <a:r>
              <a:rPr lang="en-US" dirty="0"/>
              <a:t>How to write a female villain worksheets   </a:t>
            </a:r>
            <a:r>
              <a:rPr lang="en-US" dirty="0">
                <a:hlinkClick r:id="rId4"/>
              </a:rPr>
              <a:t>https://tinyurl.com/y3zf27qy</a:t>
            </a:r>
            <a:endParaRPr lang="en-US" dirty="0"/>
          </a:p>
          <a:p>
            <a:pPr marL="0" indent="0">
              <a:buNone/>
            </a:pPr>
            <a:endParaRPr lang="en-US" b="1" dirty="0">
              <a:solidFill>
                <a:srgbClr val="FF0000"/>
              </a:solidFill>
            </a:endParaRPr>
          </a:p>
          <a:p>
            <a:r>
              <a:rPr lang="en-US" dirty="0" err="1"/>
              <a:t>Litdrive</a:t>
            </a:r>
            <a:r>
              <a:rPr lang="en-US" dirty="0"/>
              <a:t> resources for teachers </a:t>
            </a:r>
            <a:r>
              <a:rPr lang="en-US" dirty="0">
                <a:hlinkClick r:id="rId5"/>
              </a:rPr>
              <a:t>https://litdrive.org.uk/</a:t>
            </a:r>
            <a:endParaRPr lang="en-US" dirty="0"/>
          </a:p>
          <a:p>
            <a:endParaRPr lang="en-US" dirty="0"/>
          </a:p>
          <a:p>
            <a:r>
              <a:rPr lang="en-US" dirty="0"/>
              <a:t>Comma Press ‘Understanding the Short Story’ </a:t>
            </a:r>
            <a:r>
              <a:rPr lang="en-US" dirty="0">
                <a:hlinkClick r:id="rId6"/>
              </a:rPr>
              <a:t>https://commapress.co.uk/resources/</a:t>
            </a:r>
            <a:endParaRPr lang="en-US" dirty="0"/>
          </a:p>
          <a:p>
            <a:pPr marL="0" indent="0">
              <a:buNone/>
            </a:pPr>
            <a:endParaRPr lang="en-US" dirty="0"/>
          </a:p>
          <a:p>
            <a:endParaRPr lang="en-US" dirty="0"/>
          </a:p>
          <a:p>
            <a:pPr marL="0" indent="0">
              <a:buNone/>
            </a:pPr>
            <a:endParaRPr lang="en-US" dirty="0"/>
          </a:p>
          <a:p>
            <a:pPr marL="0" indent="0">
              <a:buNone/>
            </a:pPr>
            <a:endParaRPr lang="en-US" dirty="0"/>
          </a:p>
          <a:p>
            <a:endParaRPr lang="en-US" dirty="0"/>
          </a:p>
        </p:txBody>
      </p:sp>
      <p:sp>
        <p:nvSpPr>
          <p:cNvPr id="3" name="Footer Placeholder 2">
            <a:extLst>
              <a:ext uri="{FF2B5EF4-FFF2-40B4-BE49-F238E27FC236}">
                <a16:creationId xmlns:a16="http://schemas.microsoft.com/office/drawing/2014/main" id="{CF8AC3E5-02B1-C644-9C5C-2F2F7D201CFA}"/>
              </a:ext>
            </a:extLst>
          </p:cNvPr>
          <p:cNvSpPr>
            <a:spLocks noGrp="1"/>
          </p:cNvSpPr>
          <p:nvPr>
            <p:ph type="ftr" sz="quarter" idx="3"/>
          </p:nvPr>
        </p:nvSpPr>
        <p:spPr/>
        <p:txBody>
          <a:bodyPr/>
          <a:lstStyle/>
          <a:p>
            <a:r>
              <a:rPr lang="en-GB"/>
              <a:t>birminghamstories.org.uk</a:t>
            </a:r>
            <a:endParaRPr lang="en-GB" dirty="0"/>
          </a:p>
        </p:txBody>
      </p:sp>
      <p:sp>
        <p:nvSpPr>
          <p:cNvPr id="4" name="Title 3">
            <a:extLst>
              <a:ext uri="{FF2B5EF4-FFF2-40B4-BE49-F238E27FC236}">
                <a16:creationId xmlns:a16="http://schemas.microsoft.com/office/drawing/2014/main" id="{A4AC8B41-9CA7-5F45-8277-6492A42232B4}"/>
              </a:ext>
            </a:extLst>
          </p:cNvPr>
          <p:cNvSpPr>
            <a:spLocks noGrp="1"/>
          </p:cNvSpPr>
          <p:nvPr>
            <p:ph type="title"/>
          </p:nvPr>
        </p:nvSpPr>
        <p:spPr/>
        <p:txBody>
          <a:bodyPr/>
          <a:lstStyle/>
          <a:p>
            <a:r>
              <a:rPr lang="en-US" dirty="0"/>
              <a:t>Examples of resources </a:t>
            </a:r>
          </a:p>
        </p:txBody>
      </p:sp>
    </p:spTree>
    <p:extLst>
      <p:ext uri="{BB962C8B-B14F-4D97-AF65-F5344CB8AC3E}">
        <p14:creationId xmlns:p14="http://schemas.microsoft.com/office/powerpoint/2010/main" val="96216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A9901DE-7F47-9B4D-A4E0-3959FD8FB103}"/>
              </a:ext>
            </a:extLst>
          </p:cNvPr>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3" name="TextBox 2">
            <a:extLst>
              <a:ext uri="{FF2B5EF4-FFF2-40B4-BE49-F238E27FC236}">
                <a16:creationId xmlns:a16="http://schemas.microsoft.com/office/drawing/2014/main" id="{8994D9AC-2B1D-4A40-A4CA-831F0126367B}"/>
              </a:ext>
            </a:extLst>
          </p:cNvPr>
          <p:cNvSpPr txBox="1"/>
          <p:nvPr/>
        </p:nvSpPr>
        <p:spPr>
          <a:xfrm>
            <a:off x="378823" y="4023360"/>
            <a:ext cx="10019211" cy="1754326"/>
          </a:xfrm>
          <a:prstGeom prst="rect">
            <a:avLst/>
          </a:prstGeom>
        </p:spPr>
        <p:txBody>
          <a:bodyPr wrap="square" rtlCol="0">
            <a:spAutoFit/>
          </a:bodyPr>
          <a:lstStyle/>
          <a:p>
            <a:r>
              <a:rPr lang="en-US" dirty="0">
                <a:solidFill>
                  <a:srgbClr val="5591CE"/>
                </a:solidFill>
              </a:rPr>
              <a:t>These resources have been created by </a:t>
            </a:r>
          </a:p>
          <a:p>
            <a:r>
              <a:rPr lang="en-US" dirty="0">
                <a:solidFill>
                  <a:srgbClr val="5591CE"/>
                </a:solidFill>
              </a:rPr>
              <a:t>Sarah Barrington (University of Birmingham School) &amp; Michaela </a:t>
            </a:r>
            <a:r>
              <a:rPr lang="en-US" dirty="0" err="1">
                <a:solidFill>
                  <a:srgbClr val="5591CE"/>
                </a:solidFill>
              </a:rPr>
              <a:t>Mahlberg</a:t>
            </a:r>
            <a:r>
              <a:rPr lang="en-US" dirty="0">
                <a:solidFill>
                  <a:srgbClr val="5591CE"/>
                </a:solidFill>
              </a:rPr>
              <a:t> (University of Birmingham).</a:t>
            </a:r>
          </a:p>
          <a:p>
            <a:r>
              <a:rPr lang="en-US" dirty="0">
                <a:solidFill>
                  <a:srgbClr val="5591CE"/>
                </a:solidFill>
              </a:rPr>
              <a:t> </a:t>
            </a:r>
          </a:p>
          <a:p>
            <a:r>
              <a:rPr lang="en-US" dirty="0">
                <a:solidFill>
                  <a:srgbClr val="5591CF"/>
                </a:solidFill>
              </a:rPr>
              <a:t>We are grateful for valuable feedback from </a:t>
            </a:r>
            <a:r>
              <a:rPr lang="en-GB" dirty="0">
                <a:solidFill>
                  <a:srgbClr val="5591CF"/>
                </a:solidFill>
              </a:rPr>
              <a:t>Jim Bryant, Chris Dolby, Nathan Duck, Jessica Lee and Sarah </a:t>
            </a:r>
            <a:r>
              <a:rPr lang="en-GB" dirty="0" err="1">
                <a:solidFill>
                  <a:srgbClr val="5591CF"/>
                </a:solidFill>
              </a:rPr>
              <a:t>McMurchy</a:t>
            </a:r>
            <a:r>
              <a:rPr lang="en-GB" dirty="0">
                <a:solidFill>
                  <a:srgbClr val="5591CF"/>
                </a:solidFill>
              </a:rPr>
              <a:t>. </a:t>
            </a:r>
          </a:p>
          <a:p>
            <a:endParaRPr lang="en-US" dirty="0">
              <a:solidFill>
                <a:srgbClr val="5591CE"/>
              </a:solidFill>
            </a:endParaRPr>
          </a:p>
        </p:txBody>
      </p:sp>
    </p:spTree>
    <p:extLst>
      <p:ext uri="{BB962C8B-B14F-4D97-AF65-F5344CB8AC3E}">
        <p14:creationId xmlns:p14="http://schemas.microsoft.com/office/powerpoint/2010/main" val="300291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0" y="6903310"/>
            <a:ext cx="5904411" cy="656797"/>
          </a:xfrm>
        </p:spPr>
        <p:txBody>
          <a:bodyPr/>
          <a:lstStyle/>
          <a:p>
            <a:r>
              <a:rPr lang="en-GB" sz="1400" b="0" dirty="0"/>
              <a:t>The Hunger Games, 2012, Lionsgate</a:t>
            </a:r>
          </a:p>
          <a:p>
            <a:r>
              <a:rPr lang="en-GB" sz="1400" b="0" dirty="0"/>
              <a:t>The Wolf Wilder, 2015, Katherine </a:t>
            </a:r>
            <a:r>
              <a:rPr lang="en-GB" sz="1400" b="0" dirty="0" err="1"/>
              <a:t>Rundell</a:t>
            </a:r>
            <a:r>
              <a:rPr lang="en-GB" sz="1400" b="0" dirty="0"/>
              <a:t>, Bloomsbury </a:t>
            </a:r>
          </a:p>
          <a:p>
            <a:endParaRPr lang="en-GB" sz="1400" b="0" dirty="0"/>
          </a:p>
          <a:p>
            <a:endParaRPr lang="en-GB" sz="1400" b="0" dirty="0"/>
          </a:p>
        </p:txBody>
      </p:sp>
      <p:pic>
        <p:nvPicPr>
          <p:cNvPr id="9" name="Picture 8"/>
          <p:cNvPicPr>
            <a:picLocks noChangeAspect="1"/>
          </p:cNvPicPr>
          <p:nvPr/>
        </p:nvPicPr>
        <p:blipFill>
          <a:blip r:embed="rId3"/>
          <a:stretch>
            <a:fillRect/>
          </a:stretch>
        </p:blipFill>
        <p:spPr>
          <a:xfrm>
            <a:off x="9387956" y="-90890"/>
            <a:ext cx="1303857" cy="1611896"/>
          </a:xfrm>
          <a:prstGeom prst="rect">
            <a:avLst/>
          </a:prstGeom>
        </p:spPr>
      </p:pic>
      <p:sp>
        <p:nvSpPr>
          <p:cNvPr id="10" name="Title 9">
            <a:extLst>
              <a:ext uri="{FF2B5EF4-FFF2-40B4-BE49-F238E27FC236}">
                <a16:creationId xmlns:a16="http://schemas.microsoft.com/office/drawing/2014/main" id="{87EEF5CE-14A2-EA4C-8049-99F8BFD33B15}"/>
              </a:ext>
            </a:extLst>
          </p:cNvPr>
          <p:cNvSpPr>
            <a:spLocks noGrp="1"/>
          </p:cNvSpPr>
          <p:nvPr>
            <p:ph type="title"/>
          </p:nvPr>
        </p:nvSpPr>
        <p:spPr>
          <a:xfrm>
            <a:off x="1190626" y="429399"/>
            <a:ext cx="9221787" cy="571317"/>
          </a:xfrm>
        </p:spPr>
        <p:txBody>
          <a:bodyPr/>
          <a:lstStyle/>
          <a:p>
            <a:r>
              <a:rPr lang="en-US" dirty="0"/>
              <a:t>Who’s your </a:t>
            </a:r>
            <a:r>
              <a:rPr lang="en-US" dirty="0" err="1"/>
              <a:t>favourite</a:t>
            </a:r>
            <a:r>
              <a:rPr lang="en-US" dirty="0"/>
              <a:t> hero or heroine?</a:t>
            </a:r>
          </a:p>
        </p:txBody>
      </p:sp>
      <p:pic>
        <p:nvPicPr>
          <p:cNvPr id="11" name="Picture 10">
            <a:extLst>
              <a:ext uri="{FF2B5EF4-FFF2-40B4-BE49-F238E27FC236}">
                <a16:creationId xmlns:a16="http://schemas.microsoft.com/office/drawing/2014/main" id="{DC08EF84-45FE-B043-A130-0BA9294BFEE3}"/>
              </a:ext>
            </a:extLst>
          </p:cNvPr>
          <p:cNvPicPr>
            <a:picLocks noChangeAspect="1"/>
          </p:cNvPicPr>
          <p:nvPr/>
        </p:nvPicPr>
        <p:blipFill>
          <a:blip r:embed="rId4"/>
          <a:stretch>
            <a:fillRect/>
          </a:stretch>
        </p:blipFill>
        <p:spPr>
          <a:xfrm>
            <a:off x="217146" y="1477279"/>
            <a:ext cx="3975100" cy="2044700"/>
          </a:xfrm>
          <a:prstGeom prst="rect">
            <a:avLst/>
          </a:prstGeom>
        </p:spPr>
      </p:pic>
      <p:pic>
        <p:nvPicPr>
          <p:cNvPr id="2" name="Picture 1">
            <a:extLst>
              <a:ext uri="{FF2B5EF4-FFF2-40B4-BE49-F238E27FC236}">
                <a16:creationId xmlns:a16="http://schemas.microsoft.com/office/drawing/2014/main" id="{CBFBC512-9CFE-E74B-B309-C7DC3EA0966C}"/>
              </a:ext>
            </a:extLst>
          </p:cNvPr>
          <p:cNvPicPr>
            <a:picLocks noChangeAspect="1"/>
          </p:cNvPicPr>
          <p:nvPr/>
        </p:nvPicPr>
        <p:blipFill>
          <a:blip r:embed="rId5"/>
          <a:stretch>
            <a:fillRect/>
          </a:stretch>
        </p:blipFill>
        <p:spPr>
          <a:xfrm>
            <a:off x="5801519" y="4457379"/>
            <a:ext cx="4112148" cy="2311941"/>
          </a:xfrm>
          <a:prstGeom prst="rect">
            <a:avLst/>
          </a:prstGeom>
        </p:spPr>
      </p:pic>
      <p:sp>
        <p:nvSpPr>
          <p:cNvPr id="5" name="TextBox 4">
            <a:extLst>
              <a:ext uri="{FF2B5EF4-FFF2-40B4-BE49-F238E27FC236}">
                <a16:creationId xmlns:a16="http://schemas.microsoft.com/office/drawing/2014/main" id="{4EC3F714-1AB3-D54E-91C3-305CF0F6AE89}"/>
              </a:ext>
            </a:extLst>
          </p:cNvPr>
          <p:cNvSpPr txBox="1"/>
          <p:nvPr/>
        </p:nvSpPr>
        <p:spPr>
          <a:xfrm>
            <a:off x="4611713" y="6850881"/>
            <a:ext cx="5748587" cy="738664"/>
          </a:xfrm>
          <a:prstGeom prst="rect">
            <a:avLst/>
          </a:prstGeom>
          <a:solidFill>
            <a:srgbClr val="5591CE"/>
          </a:solidFill>
        </p:spPr>
        <p:txBody>
          <a:bodyPr wrap="square" rtlCol="0">
            <a:spAutoFit/>
          </a:bodyPr>
          <a:lstStyle/>
          <a:p>
            <a:r>
              <a:rPr lang="en-GB" sz="1400" dirty="0">
                <a:solidFill>
                  <a:schemeClr val="bg1"/>
                </a:solidFill>
              </a:rPr>
              <a:t>Harry Potter and the Goblet of Fire, 2015, Warner Bros. </a:t>
            </a:r>
          </a:p>
          <a:p>
            <a:r>
              <a:rPr lang="en-GB" sz="1400" dirty="0">
                <a:solidFill>
                  <a:schemeClr val="bg1"/>
                </a:solidFill>
              </a:rPr>
              <a:t>The Secrets of the Henna Girl, 2012, </a:t>
            </a:r>
            <a:r>
              <a:rPr lang="en-GB" sz="1400" dirty="0" err="1">
                <a:solidFill>
                  <a:schemeClr val="bg1"/>
                </a:solidFill>
              </a:rPr>
              <a:t>Sufiya</a:t>
            </a:r>
            <a:r>
              <a:rPr lang="en-GB" sz="1400" dirty="0">
                <a:solidFill>
                  <a:schemeClr val="bg1"/>
                </a:solidFill>
              </a:rPr>
              <a:t> Ahmed, Penguin </a:t>
            </a:r>
          </a:p>
          <a:p>
            <a:r>
              <a:rPr lang="en-GB" sz="1400" dirty="0">
                <a:solidFill>
                  <a:schemeClr val="bg1"/>
                </a:solidFill>
              </a:rPr>
              <a:t>The Personal History of David Copperfield, 2020, Searchlight Pictures</a:t>
            </a:r>
          </a:p>
        </p:txBody>
      </p:sp>
      <p:pic>
        <p:nvPicPr>
          <p:cNvPr id="6" name="Picture 5">
            <a:extLst>
              <a:ext uri="{FF2B5EF4-FFF2-40B4-BE49-F238E27FC236}">
                <a16:creationId xmlns:a16="http://schemas.microsoft.com/office/drawing/2014/main" id="{B8F35658-CE7E-9B4F-BF7D-8675026EE672}"/>
              </a:ext>
            </a:extLst>
          </p:cNvPr>
          <p:cNvPicPr>
            <a:picLocks noChangeAspect="1"/>
          </p:cNvPicPr>
          <p:nvPr/>
        </p:nvPicPr>
        <p:blipFill>
          <a:blip r:embed="rId6"/>
          <a:stretch>
            <a:fillRect/>
          </a:stretch>
        </p:blipFill>
        <p:spPr>
          <a:xfrm>
            <a:off x="8212599" y="889689"/>
            <a:ext cx="2147701" cy="3296254"/>
          </a:xfrm>
          <a:prstGeom prst="rect">
            <a:avLst/>
          </a:prstGeom>
        </p:spPr>
      </p:pic>
      <p:pic>
        <p:nvPicPr>
          <p:cNvPr id="7" name="Picture 6">
            <a:extLst>
              <a:ext uri="{FF2B5EF4-FFF2-40B4-BE49-F238E27FC236}">
                <a16:creationId xmlns:a16="http://schemas.microsoft.com/office/drawing/2014/main" id="{8F88A405-5017-5B4B-9B2C-0500D5DD45D1}"/>
              </a:ext>
            </a:extLst>
          </p:cNvPr>
          <p:cNvPicPr>
            <a:picLocks noChangeAspect="1"/>
          </p:cNvPicPr>
          <p:nvPr/>
        </p:nvPicPr>
        <p:blipFill>
          <a:blip r:embed="rId7"/>
          <a:stretch>
            <a:fillRect/>
          </a:stretch>
        </p:blipFill>
        <p:spPr>
          <a:xfrm>
            <a:off x="857226" y="3998542"/>
            <a:ext cx="1801364" cy="2724377"/>
          </a:xfrm>
          <a:prstGeom prst="rect">
            <a:avLst/>
          </a:prstGeom>
        </p:spPr>
      </p:pic>
      <p:pic>
        <p:nvPicPr>
          <p:cNvPr id="8" name="Picture 7">
            <a:extLst>
              <a:ext uri="{FF2B5EF4-FFF2-40B4-BE49-F238E27FC236}">
                <a16:creationId xmlns:a16="http://schemas.microsoft.com/office/drawing/2014/main" id="{E344D1AE-7FB7-E848-B852-4DA8B7F0D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5640" y="1099709"/>
            <a:ext cx="3187302" cy="4366784"/>
          </a:xfrm>
          <a:prstGeom prst="rect">
            <a:avLst/>
          </a:prstGeom>
        </p:spPr>
      </p:pic>
    </p:spTree>
    <p:extLst>
      <p:ext uri="{BB962C8B-B14F-4D97-AF65-F5344CB8AC3E}">
        <p14:creationId xmlns:p14="http://schemas.microsoft.com/office/powerpoint/2010/main" val="240068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4A22D-10D6-C644-9F37-3BACA314E19D}"/>
              </a:ext>
            </a:extLst>
          </p:cNvPr>
          <p:cNvSpPr>
            <a:spLocks noGrp="1"/>
          </p:cNvSpPr>
          <p:nvPr>
            <p:ph idx="1"/>
          </p:nvPr>
        </p:nvSpPr>
        <p:spPr/>
        <p:txBody>
          <a:bodyPr/>
          <a:lstStyle/>
          <a:p>
            <a:r>
              <a:rPr lang="en-US" dirty="0"/>
              <a:t>What qualities do heroes have?</a:t>
            </a:r>
          </a:p>
          <a:p>
            <a:r>
              <a:rPr lang="en-US" dirty="0"/>
              <a:t>What are their abilities?</a:t>
            </a:r>
          </a:p>
          <a:p>
            <a:r>
              <a:rPr lang="en-US" dirty="0"/>
              <a:t>What situations do they encounter?</a:t>
            </a:r>
          </a:p>
          <a:p>
            <a:r>
              <a:rPr lang="en-US" dirty="0"/>
              <a:t>What happens in their stories?</a:t>
            </a:r>
          </a:p>
          <a:p>
            <a:r>
              <a:rPr lang="en-US" dirty="0"/>
              <a:t>Can you tell from the beginning whether a character will turn out to be the hero of the story?</a:t>
            </a:r>
          </a:p>
          <a:p>
            <a:r>
              <a:rPr lang="en-US" dirty="0"/>
              <a:t>Is being a hero a full-time activity? Can there be heroes who also have villainous qualities? </a:t>
            </a:r>
          </a:p>
          <a:p>
            <a:r>
              <a:rPr lang="en-US" dirty="0"/>
              <a:t>What different types of heroes can you think of?</a:t>
            </a:r>
          </a:p>
          <a:p>
            <a:r>
              <a:rPr lang="en-US" dirty="0"/>
              <a:t>Will the qualities be different for heroes and heroines?</a:t>
            </a:r>
          </a:p>
        </p:txBody>
      </p:sp>
      <p:sp>
        <p:nvSpPr>
          <p:cNvPr id="3" name="Footer Placeholder 2"/>
          <p:cNvSpPr>
            <a:spLocks noGrp="1"/>
          </p:cNvSpPr>
          <p:nvPr>
            <p:ph type="ftr" sz="quarter" idx="11"/>
          </p:nvPr>
        </p:nvSpPr>
        <p:spPr/>
        <p:txBody>
          <a:bodyPr/>
          <a:lstStyle/>
          <a:p>
            <a:r>
              <a:rPr lang="en-GB" dirty="0" err="1"/>
              <a:t>birminghamstories.org.uk</a:t>
            </a:r>
            <a:endParaRPr lang="en-GB" dirty="0"/>
          </a:p>
        </p:txBody>
      </p:sp>
      <p:sp>
        <p:nvSpPr>
          <p:cNvPr id="10" name="Title 9">
            <a:extLst>
              <a:ext uri="{FF2B5EF4-FFF2-40B4-BE49-F238E27FC236}">
                <a16:creationId xmlns:a16="http://schemas.microsoft.com/office/drawing/2014/main" id="{87EEF5CE-14A2-EA4C-8049-99F8BFD33B15}"/>
              </a:ext>
            </a:extLst>
          </p:cNvPr>
          <p:cNvSpPr>
            <a:spLocks noGrp="1"/>
          </p:cNvSpPr>
          <p:nvPr>
            <p:ph type="title"/>
          </p:nvPr>
        </p:nvSpPr>
        <p:spPr/>
        <p:txBody>
          <a:bodyPr/>
          <a:lstStyle/>
          <a:p>
            <a:r>
              <a:rPr lang="en-US" dirty="0"/>
              <a:t>What makes a hero?</a:t>
            </a:r>
          </a:p>
        </p:txBody>
      </p:sp>
      <p:pic>
        <p:nvPicPr>
          <p:cNvPr id="9" name="Picture 8"/>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346829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fontScale="62500" lnSpcReduction="20000"/>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Do now task: Adjectives tell us about qualities of people  </a:t>
            </a:r>
          </a:p>
        </p:txBody>
      </p:sp>
      <p:sp>
        <p:nvSpPr>
          <p:cNvPr id="5" name="Title 3"/>
          <p:cNvSpPr>
            <a:spLocks noGrp="1"/>
          </p:cNvSpPr>
          <p:nvPr>
            <p:ph type="title"/>
          </p:nvPr>
        </p:nvSpPr>
        <p:spPr>
          <a:xfrm>
            <a:off x="338314" y="1274193"/>
            <a:ext cx="10515600" cy="671461"/>
          </a:xfrm>
        </p:spPr>
        <p:txBody>
          <a:bodyPr/>
          <a:lstStyle/>
          <a:p>
            <a:r>
              <a:rPr lang="en-GB" sz="2800" dirty="0"/>
              <a:t>Match the </a:t>
            </a:r>
            <a:r>
              <a:rPr lang="en-GB" sz="2800" b="1" dirty="0">
                <a:solidFill>
                  <a:srgbClr val="FF0000"/>
                </a:solidFill>
              </a:rPr>
              <a:t>adjectives</a:t>
            </a:r>
            <a:r>
              <a:rPr lang="en-GB" sz="2800" dirty="0"/>
              <a:t> with their definitions</a:t>
            </a:r>
          </a:p>
        </p:txBody>
      </p:sp>
      <p:sp>
        <p:nvSpPr>
          <p:cNvPr id="6" name="Content Placeholder 4"/>
          <p:cNvSpPr txBox="1">
            <a:spLocks/>
          </p:cNvSpPr>
          <p:nvPr/>
        </p:nvSpPr>
        <p:spPr>
          <a:xfrm>
            <a:off x="351824" y="2029416"/>
            <a:ext cx="2971740" cy="4351338"/>
          </a:xfrm>
          <a:prstGeom prst="rect">
            <a:avLst/>
          </a:prstGeom>
        </p:spPr>
        <p:txBody>
          <a:bodyPr>
            <a:normAutofit fontScale="92500" lnSpcReduction="1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514350" indent="-514350">
              <a:buFont typeface="+mj-lt"/>
              <a:buAutoNum type="arabicPeriod"/>
            </a:pPr>
            <a:r>
              <a:rPr lang="en-GB" dirty="0">
                <a:solidFill>
                  <a:srgbClr val="FF0000"/>
                </a:solidFill>
              </a:rPr>
              <a:t>Illiterate</a:t>
            </a:r>
          </a:p>
          <a:p>
            <a:pPr marL="514350" indent="-514350">
              <a:buFont typeface="+mj-lt"/>
              <a:buAutoNum type="arabicPeriod"/>
            </a:pPr>
            <a:r>
              <a:rPr lang="en-GB" dirty="0">
                <a:solidFill>
                  <a:srgbClr val="FF0000"/>
                </a:solidFill>
              </a:rPr>
              <a:t>Neglected</a:t>
            </a:r>
          </a:p>
          <a:p>
            <a:pPr marL="514350" indent="-514350">
              <a:buFont typeface="+mj-lt"/>
              <a:buAutoNum type="arabicPeriod"/>
            </a:pPr>
            <a:r>
              <a:rPr lang="en-GB" dirty="0">
                <a:solidFill>
                  <a:srgbClr val="FF0000"/>
                </a:solidFill>
              </a:rPr>
              <a:t>Exploited</a:t>
            </a:r>
          </a:p>
          <a:p>
            <a:pPr marL="514350" indent="-514350">
              <a:buFont typeface="+mj-lt"/>
              <a:buAutoNum type="arabicPeriod"/>
            </a:pPr>
            <a:r>
              <a:rPr lang="en-GB" dirty="0">
                <a:solidFill>
                  <a:srgbClr val="FF0000"/>
                </a:solidFill>
              </a:rPr>
              <a:t>Ignorant</a:t>
            </a:r>
          </a:p>
          <a:p>
            <a:pPr marL="514350" indent="-514350">
              <a:buFont typeface="+mj-lt"/>
              <a:buAutoNum type="arabicPeriod"/>
            </a:pPr>
            <a:r>
              <a:rPr lang="en-GB" dirty="0">
                <a:solidFill>
                  <a:srgbClr val="FF0000"/>
                </a:solidFill>
              </a:rPr>
              <a:t>Irreligious</a:t>
            </a:r>
          </a:p>
          <a:p>
            <a:pPr marL="514350" indent="-514350">
              <a:buFont typeface="+mj-lt"/>
              <a:buAutoNum type="arabicPeriod"/>
            </a:pPr>
            <a:r>
              <a:rPr lang="en-GB" dirty="0">
                <a:solidFill>
                  <a:srgbClr val="FF0000"/>
                </a:solidFill>
              </a:rPr>
              <a:t>Malnourished</a:t>
            </a:r>
          </a:p>
          <a:p>
            <a:pPr marL="514350" indent="-514350">
              <a:buFont typeface="+mj-lt"/>
              <a:buAutoNum type="arabicPeriod"/>
            </a:pPr>
            <a:r>
              <a:rPr lang="en-GB" dirty="0">
                <a:solidFill>
                  <a:srgbClr val="FF0000"/>
                </a:solidFill>
              </a:rPr>
              <a:t>Carefree </a:t>
            </a:r>
          </a:p>
          <a:p>
            <a:pPr marL="514350" indent="-514350">
              <a:buFont typeface="+mj-lt"/>
              <a:buAutoNum type="arabicPeriod"/>
            </a:pPr>
            <a:r>
              <a:rPr lang="en-GB" dirty="0">
                <a:solidFill>
                  <a:srgbClr val="FF0000"/>
                </a:solidFill>
              </a:rPr>
              <a:t>Convivial </a:t>
            </a:r>
          </a:p>
          <a:p>
            <a:pPr marL="514350" indent="-514350">
              <a:buFont typeface="+mj-lt"/>
              <a:buAutoNum type="arabicPeriod"/>
            </a:pPr>
            <a:r>
              <a:rPr lang="en-GB" dirty="0">
                <a:solidFill>
                  <a:srgbClr val="FF0000"/>
                </a:solidFill>
              </a:rPr>
              <a:t>Tolerant</a:t>
            </a:r>
          </a:p>
          <a:p>
            <a:pPr marL="514350" indent="-514350">
              <a:buFont typeface="+mj-lt"/>
              <a:buAutoNum type="arabicPeriod"/>
            </a:pPr>
            <a:r>
              <a:rPr lang="en-GB" dirty="0">
                <a:solidFill>
                  <a:srgbClr val="FF0000"/>
                </a:solidFill>
              </a:rPr>
              <a:t>Innocent</a:t>
            </a:r>
          </a:p>
        </p:txBody>
      </p:sp>
      <p:sp>
        <p:nvSpPr>
          <p:cNvPr id="7" name="Content Placeholder 5"/>
          <p:cNvSpPr txBox="1">
            <a:spLocks/>
          </p:cNvSpPr>
          <p:nvPr/>
        </p:nvSpPr>
        <p:spPr>
          <a:xfrm>
            <a:off x="4157523" y="2015904"/>
            <a:ext cx="5151160" cy="4064264"/>
          </a:xfrm>
          <a:prstGeom prst="rect">
            <a:avLst/>
          </a:prstGeom>
        </p:spPr>
        <p:txBody>
          <a:bodyPr>
            <a:normAutofit fontScale="850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514350" indent="-514350">
              <a:lnSpc>
                <a:spcPct val="100000"/>
              </a:lnSpc>
              <a:buFont typeface="+mj-lt"/>
              <a:buAutoNum type="alphaUcPeriod"/>
            </a:pPr>
            <a:r>
              <a:rPr lang="en-GB" sz="2600" dirty="0"/>
              <a:t>Uncared for, mistreated</a:t>
            </a:r>
          </a:p>
          <a:p>
            <a:pPr marL="514350" indent="-514350">
              <a:lnSpc>
                <a:spcPct val="100000"/>
              </a:lnSpc>
              <a:buFont typeface="+mj-lt"/>
              <a:buAutoNum type="alphaUcPeriod"/>
            </a:pPr>
            <a:r>
              <a:rPr lang="en-GB" sz="2600" dirty="0"/>
              <a:t>Godless</a:t>
            </a:r>
          </a:p>
          <a:p>
            <a:pPr marL="514350" indent="-514350">
              <a:lnSpc>
                <a:spcPct val="100000"/>
              </a:lnSpc>
              <a:buFont typeface="+mj-lt"/>
              <a:buAutoNum type="alphaUcPeriod"/>
            </a:pPr>
            <a:r>
              <a:rPr lang="en-GB" sz="2600" dirty="0"/>
              <a:t>Cheerful and free from care</a:t>
            </a:r>
          </a:p>
          <a:p>
            <a:pPr marL="514350" indent="-514350">
              <a:lnSpc>
                <a:spcPct val="100000"/>
              </a:lnSpc>
              <a:buFont typeface="+mj-lt"/>
              <a:buAutoNum type="alphaUcPeriod"/>
            </a:pPr>
            <a:r>
              <a:rPr lang="en-GB" sz="2600" dirty="0"/>
              <a:t>Used unfairly</a:t>
            </a:r>
          </a:p>
          <a:p>
            <a:pPr marL="514350" indent="-514350">
              <a:lnSpc>
                <a:spcPct val="100000"/>
              </a:lnSpc>
              <a:buFont typeface="+mj-lt"/>
              <a:buAutoNum type="alphaUcPeriod"/>
            </a:pPr>
            <a:r>
              <a:rPr lang="en-GB" sz="2600" dirty="0"/>
              <a:t>Unaware and/or rude</a:t>
            </a:r>
          </a:p>
          <a:p>
            <a:pPr marL="514350" indent="-514350">
              <a:lnSpc>
                <a:spcPct val="100000"/>
              </a:lnSpc>
              <a:buFont typeface="+mj-lt"/>
              <a:buAutoNum type="alphaUcPeriod"/>
            </a:pPr>
            <a:r>
              <a:rPr lang="en-GB" sz="2600" dirty="0"/>
              <a:t>Friendly and warm</a:t>
            </a:r>
          </a:p>
          <a:p>
            <a:pPr marL="514350" indent="-514350">
              <a:lnSpc>
                <a:spcPct val="100000"/>
              </a:lnSpc>
              <a:buFont typeface="+mj-lt"/>
              <a:buAutoNum type="alphaUcPeriod"/>
            </a:pPr>
            <a:r>
              <a:rPr lang="en-GB" sz="2600" dirty="0"/>
              <a:t>Uneducated, unable to read or write</a:t>
            </a:r>
          </a:p>
          <a:p>
            <a:pPr marL="514350" indent="-514350">
              <a:lnSpc>
                <a:spcPct val="100000"/>
              </a:lnSpc>
              <a:buFont typeface="+mj-lt"/>
              <a:buAutoNum type="alphaUcPeriod"/>
            </a:pPr>
            <a:r>
              <a:rPr lang="en-GB" sz="2600" dirty="0"/>
              <a:t>Accepting, easy-going</a:t>
            </a:r>
          </a:p>
          <a:p>
            <a:pPr marL="514350" indent="-514350">
              <a:lnSpc>
                <a:spcPct val="100000"/>
              </a:lnSpc>
              <a:buFont typeface="+mj-lt"/>
              <a:buAutoNum type="alphaUcPeriod"/>
            </a:pPr>
            <a:r>
              <a:rPr lang="en-GB" sz="2600" dirty="0"/>
              <a:t>Underfed, hungry</a:t>
            </a:r>
          </a:p>
          <a:p>
            <a:pPr marL="514350" indent="-514350">
              <a:lnSpc>
                <a:spcPct val="100000"/>
              </a:lnSpc>
              <a:buFont typeface="+mj-lt"/>
              <a:buAutoNum type="alphaUcPeriod"/>
            </a:pPr>
            <a:r>
              <a:rPr lang="en-GB" sz="2600" dirty="0"/>
              <a:t>Unknowing, blameless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extBox 7"/>
          <p:cNvSpPr txBox="1"/>
          <p:nvPr/>
        </p:nvSpPr>
        <p:spPr>
          <a:xfrm>
            <a:off x="365336" y="6280199"/>
            <a:ext cx="9956629" cy="430887"/>
          </a:xfrm>
          <a:prstGeom prst="rect">
            <a:avLst/>
          </a:prstGeom>
          <a:noFill/>
        </p:spPr>
        <p:txBody>
          <a:bodyPr wrap="square" rtlCol="0">
            <a:spAutoFit/>
          </a:bodyPr>
          <a:lstStyle/>
          <a:p>
            <a:r>
              <a:rPr lang="en-GB" sz="2200" dirty="0"/>
              <a:t>Finished? Mark the words that are negative with </a:t>
            </a:r>
            <a:r>
              <a:rPr lang="en-GB" sz="2200" b="1" dirty="0"/>
              <a:t>N</a:t>
            </a:r>
            <a:r>
              <a:rPr lang="en-GB" sz="2200" dirty="0"/>
              <a:t> and words that are positive with </a:t>
            </a:r>
            <a:r>
              <a:rPr lang="en-GB" sz="2200" b="1" dirty="0"/>
              <a:t>P</a:t>
            </a:r>
          </a:p>
        </p:txBody>
      </p:sp>
      <p:pic>
        <p:nvPicPr>
          <p:cNvPr id="9" name="Picture 8"/>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89347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Answers</a:t>
            </a:r>
          </a:p>
        </p:txBody>
      </p:sp>
      <p:sp>
        <p:nvSpPr>
          <p:cNvPr id="5" name="Content Placeholder 4"/>
          <p:cNvSpPr txBox="1">
            <a:spLocks/>
          </p:cNvSpPr>
          <p:nvPr/>
        </p:nvSpPr>
        <p:spPr>
          <a:xfrm>
            <a:off x="662565" y="1763511"/>
            <a:ext cx="5181600" cy="4351338"/>
          </a:xfrm>
          <a:prstGeom prst="rect">
            <a:avLst/>
          </a:prstGeom>
        </p:spPr>
        <p:txBody>
          <a:bodyPr>
            <a:normAutofit fontScale="92500" lnSpcReduction="1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514350" indent="-514350">
              <a:buFont typeface="+mj-lt"/>
              <a:buAutoNum type="arabicPeriod"/>
              <a:tabLst>
                <a:tab pos="3317875" algn="l"/>
              </a:tabLst>
            </a:pPr>
            <a:r>
              <a:rPr lang="en-GB" dirty="0">
                <a:solidFill>
                  <a:srgbClr val="FF0000"/>
                </a:solidFill>
              </a:rPr>
              <a:t>Illiterate	G</a:t>
            </a:r>
          </a:p>
          <a:p>
            <a:pPr marL="514350" indent="-514350">
              <a:buFont typeface="+mj-lt"/>
              <a:buAutoNum type="arabicPeriod"/>
              <a:tabLst>
                <a:tab pos="3317875" algn="l"/>
              </a:tabLst>
            </a:pPr>
            <a:r>
              <a:rPr lang="en-GB" dirty="0">
                <a:solidFill>
                  <a:srgbClr val="FF0000"/>
                </a:solidFill>
              </a:rPr>
              <a:t>Neglected	A	</a:t>
            </a:r>
          </a:p>
          <a:p>
            <a:pPr marL="514350" indent="-514350">
              <a:buFont typeface="+mj-lt"/>
              <a:buAutoNum type="arabicPeriod"/>
              <a:tabLst>
                <a:tab pos="3317875" algn="l"/>
              </a:tabLst>
            </a:pPr>
            <a:r>
              <a:rPr lang="en-GB" dirty="0">
                <a:solidFill>
                  <a:srgbClr val="FF0000"/>
                </a:solidFill>
              </a:rPr>
              <a:t>Exploited	D</a:t>
            </a:r>
          </a:p>
          <a:p>
            <a:pPr marL="514350" indent="-514350">
              <a:buFont typeface="+mj-lt"/>
              <a:buAutoNum type="arabicPeriod"/>
              <a:tabLst>
                <a:tab pos="3317875" algn="l"/>
              </a:tabLst>
            </a:pPr>
            <a:r>
              <a:rPr lang="en-GB" dirty="0">
                <a:solidFill>
                  <a:srgbClr val="FF0000"/>
                </a:solidFill>
              </a:rPr>
              <a:t>Ignorant	E	</a:t>
            </a:r>
          </a:p>
          <a:p>
            <a:pPr marL="514350" indent="-514350">
              <a:buFont typeface="+mj-lt"/>
              <a:buAutoNum type="arabicPeriod"/>
              <a:tabLst>
                <a:tab pos="3317875" algn="l"/>
              </a:tabLst>
            </a:pPr>
            <a:r>
              <a:rPr lang="en-GB" dirty="0">
                <a:solidFill>
                  <a:srgbClr val="FF0000"/>
                </a:solidFill>
              </a:rPr>
              <a:t>Irreligious	B</a:t>
            </a:r>
          </a:p>
          <a:p>
            <a:pPr marL="514350" indent="-514350">
              <a:buFont typeface="+mj-lt"/>
              <a:buAutoNum type="arabicPeriod"/>
              <a:tabLst>
                <a:tab pos="3317875" algn="l"/>
              </a:tabLst>
            </a:pPr>
            <a:r>
              <a:rPr lang="en-GB" dirty="0">
                <a:solidFill>
                  <a:srgbClr val="FF0000"/>
                </a:solidFill>
              </a:rPr>
              <a:t>Malnourished	I</a:t>
            </a:r>
          </a:p>
          <a:p>
            <a:pPr marL="514350" indent="-514350">
              <a:buFont typeface="+mj-lt"/>
              <a:buAutoNum type="arabicPeriod"/>
              <a:tabLst>
                <a:tab pos="3317875" algn="l"/>
              </a:tabLst>
            </a:pPr>
            <a:r>
              <a:rPr lang="en-GB" dirty="0">
                <a:solidFill>
                  <a:srgbClr val="FF0000"/>
                </a:solidFill>
              </a:rPr>
              <a:t>Carefree 	C</a:t>
            </a:r>
          </a:p>
          <a:p>
            <a:pPr marL="514350" indent="-514350">
              <a:buFont typeface="+mj-lt"/>
              <a:buAutoNum type="arabicPeriod"/>
              <a:tabLst>
                <a:tab pos="3317875" algn="l"/>
              </a:tabLst>
            </a:pPr>
            <a:r>
              <a:rPr lang="en-GB" dirty="0">
                <a:solidFill>
                  <a:srgbClr val="FF0000"/>
                </a:solidFill>
              </a:rPr>
              <a:t>Convivial 	F</a:t>
            </a:r>
          </a:p>
          <a:p>
            <a:pPr marL="514350" indent="-514350">
              <a:buFont typeface="+mj-lt"/>
              <a:buAutoNum type="arabicPeriod"/>
              <a:tabLst>
                <a:tab pos="3317875" algn="l"/>
              </a:tabLst>
            </a:pPr>
            <a:r>
              <a:rPr lang="en-GB" dirty="0">
                <a:solidFill>
                  <a:srgbClr val="FF0000"/>
                </a:solidFill>
              </a:rPr>
              <a:t>Tolerant	H</a:t>
            </a:r>
          </a:p>
          <a:p>
            <a:pPr marL="514350" indent="-514350">
              <a:buFont typeface="+mj-lt"/>
              <a:buAutoNum type="arabicPeriod"/>
              <a:tabLst>
                <a:tab pos="3317875" algn="l"/>
              </a:tabLst>
            </a:pPr>
            <a:r>
              <a:rPr lang="en-GB" dirty="0">
                <a:solidFill>
                  <a:srgbClr val="FF0000"/>
                </a:solidFill>
              </a:rPr>
              <a:t>Innocent	J</a:t>
            </a:r>
          </a:p>
        </p:txBody>
      </p:sp>
      <p:sp>
        <p:nvSpPr>
          <p:cNvPr id="6" name="Content Placeholder 5"/>
          <p:cNvSpPr txBox="1">
            <a:spLocks/>
          </p:cNvSpPr>
          <p:nvPr/>
        </p:nvSpPr>
        <p:spPr>
          <a:xfrm>
            <a:off x="4312573" y="1763512"/>
            <a:ext cx="5593238" cy="4086948"/>
          </a:xfrm>
          <a:prstGeom prst="rect">
            <a:avLst/>
          </a:prstGeom>
        </p:spPr>
        <p:txBody>
          <a:bodyPr>
            <a:normAutofit fontScale="70000" lnSpcReduction="200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None/>
            </a:pPr>
            <a:r>
              <a:rPr lang="en-GB" dirty="0"/>
              <a:t>Uneducated, unable to read or write</a:t>
            </a:r>
          </a:p>
          <a:p>
            <a:pPr marL="0" indent="0">
              <a:lnSpc>
                <a:spcPct val="100000"/>
              </a:lnSpc>
              <a:buNone/>
            </a:pPr>
            <a:r>
              <a:rPr lang="en-GB" dirty="0"/>
              <a:t>Uncared for, mistreated</a:t>
            </a:r>
          </a:p>
          <a:p>
            <a:pPr marL="0" indent="0">
              <a:lnSpc>
                <a:spcPct val="100000"/>
              </a:lnSpc>
              <a:buNone/>
            </a:pPr>
            <a:r>
              <a:rPr lang="en-GB" dirty="0"/>
              <a:t>Used unfairly</a:t>
            </a:r>
          </a:p>
          <a:p>
            <a:pPr marL="0" indent="0">
              <a:lnSpc>
                <a:spcPct val="100000"/>
              </a:lnSpc>
              <a:buNone/>
            </a:pPr>
            <a:r>
              <a:rPr lang="en-GB" dirty="0"/>
              <a:t>Unaware and/or rude</a:t>
            </a:r>
          </a:p>
          <a:p>
            <a:pPr marL="0" indent="0">
              <a:lnSpc>
                <a:spcPct val="100000"/>
              </a:lnSpc>
              <a:buNone/>
            </a:pPr>
            <a:r>
              <a:rPr lang="en-GB" dirty="0"/>
              <a:t>Godless</a:t>
            </a:r>
          </a:p>
          <a:p>
            <a:pPr marL="0" indent="0">
              <a:lnSpc>
                <a:spcPct val="100000"/>
              </a:lnSpc>
              <a:buNone/>
            </a:pPr>
            <a:r>
              <a:rPr lang="en-GB" dirty="0"/>
              <a:t>Underfed, hungry</a:t>
            </a:r>
          </a:p>
          <a:p>
            <a:pPr marL="0" indent="0">
              <a:lnSpc>
                <a:spcPct val="100000"/>
              </a:lnSpc>
              <a:buNone/>
            </a:pPr>
            <a:r>
              <a:rPr lang="en-GB" dirty="0"/>
              <a:t>Cheerful and free from care</a:t>
            </a:r>
          </a:p>
          <a:p>
            <a:pPr marL="0" indent="0">
              <a:lnSpc>
                <a:spcPct val="100000"/>
              </a:lnSpc>
              <a:buNone/>
            </a:pPr>
            <a:r>
              <a:rPr lang="en-GB" dirty="0"/>
              <a:t>Friendly and warm</a:t>
            </a:r>
          </a:p>
          <a:p>
            <a:pPr marL="0" indent="0">
              <a:lnSpc>
                <a:spcPct val="100000"/>
              </a:lnSpc>
              <a:buNone/>
            </a:pPr>
            <a:r>
              <a:rPr lang="en-GB" dirty="0"/>
              <a:t>Accepting, easy-going</a:t>
            </a:r>
          </a:p>
          <a:p>
            <a:pPr marL="0" indent="0">
              <a:lnSpc>
                <a:spcPct val="100000"/>
              </a:lnSpc>
              <a:buNone/>
            </a:pPr>
            <a:r>
              <a:rPr lang="en-GB" dirty="0"/>
              <a:t>Unknowing, blameless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7" name="Picture 6"/>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159775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Read together</a:t>
            </a:r>
          </a:p>
        </p:txBody>
      </p:sp>
      <p:sp>
        <p:nvSpPr>
          <p:cNvPr id="5" name="Content Placeholder 7"/>
          <p:cNvSpPr txBox="1">
            <a:spLocks/>
          </p:cNvSpPr>
          <p:nvPr/>
        </p:nvSpPr>
        <p:spPr>
          <a:xfrm>
            <a:off x="256698" y="1297102"/>
            <a:ext cx="7687433" cy="5197889"/>
          </a:xfrm>
          <a:prstGeom prst="rect">
            <a:avLst/>
          </a:prstGeom>
        </p:spPr>
        <p:txBody>
          <a:bodyPr>
            <a:noAutofit/>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None/>
            </a:pPr>
            <a:r>
              <a:rPr lang="en-GB" sz="1500" cap="small" dirty="0"/>
              <a:t>Once</a:t>
            </a:r>
            <a:r>
              <a:rPr lang="en-GB" sz="1500" dirty="0"/>
              <a:t> upon a time there was a little chimney-sweep, and his name was Tom.  That is a short name, and you have heard it before, so you will not have much trouble in remembering it.  He lived in a great town in the North country, where there were plenty of chimneys to sweep, and </a:t>
            </a:r>
            <a:r>
              <a:rPr lang="en-GB" sz="1500" b="1" dirty="0">
                <a:solidFill>
                  <a:schemeClr val="accent1"/>
                </a:solidFill>
              </a:rPr>
              <a:t>plenty of money for Tom to earn and his master to spend</a:t>
            </a:r>
            <a:r>
              <a:rPr lang="en-GB" sz="1500" dirty="0"/>
              <a:t>.  </a:t>
            </a:r>
            <a:r>
              <a:rPr lang="en-GB" sz="1500" b="1" dirty="0">
                <a:solidFill>
                  <a:srgbClr val="FF0000"/>
                </a:solidFill>
              </a:rPr>
              <a:t>He could not read nor write</a:t>
            </a:r>
            <a:r>
              <a:rPr lang="en-GB" sz="1500" b="1" dirty="0"/>
              <a:t>, and did not care to do either</a:t>
            </a:r>
            <a:r>
              <a:rPr lang="en-GB" sz="1500" dirty="0"/>
              <a:t>; and </a:t>
            </a:r>
            <a:r>
              <a:rPr lang="en-GB" sz="1500" b="1" dirty="0">
                <a:solidFill>
                  <a:srgbClr val="00B050"/>
                </a:solidFill>
              </a:rPr>
              <a:t>he never washed himself, for there was no water up the court where he lived</a:t>
            </a:r>
            <a:r>
              <a:rPr lang="en-GB" sz="1500" dirty="0"/>
              <a:t>.  </a:t>
            </a:r>
            <a:r>
              <a:rPr lang="en-GB" sz="1500" b="1" dirty="0">
                <a:solidFill>
                  <a:srgbClr val="FFFF00"/>
                </a:solidFill>
                <a:effectLst>
                  <a:outerShdw blurRad="38100" dist="38100" dir="2700000" algn="tl">
                    <a:srgbClr val="000000">
                      <a:alpha val="43137"/>
                    </a:srgbClr>
                  </a:outerShdw>
                </a:effectLst>
              </a:rPr>
              <a:t>He had never been taught to say his prayers.  He never had heard of God, or of Christ, </a:t>
            </a:r>
            <a:r>
              <a:rPr lang="en-GB" sz="1500" dirty="0"/>
              <a:t>except in words which you never have heard, and which it would have been well if he had never heard.  He cried half his time, and laughed the other half.  He cried when he had to climb the dark flues, rubbing his poor knees and elbows raw; and when the soot got into his eyes, which it did every day in the week; and when his master beat him, which he did every day in the week; and </a:t>
            </a:r>
            <a:r>
              <a:rPr lang="en-GB" sz="1500" u="sng" dirty="0"/>
              <a:t>when he had not enough to eat, which happened every day in the week </a:t>
            </a:r>
            <a:r>
              <a:rPr lang="en-GB" sz="1500" dirty="0"/>
              <a:t>likewise.  And </a:t>
            </a:r>
            <a:r>
              <a:rPr lang="en-GB" sz="1500" b="1" i="1" dirty="0">
                <a:solidFill>
                  <a:srgbClr val="FFC000"/>
                </a:solidFill>
                <a:effectLst>
                  <a:outerShdw blurRad="38100" dist="38100" dir="2700000" algn="tl">
                    <a:srgbClr val="000000">
                      <a:alpha val="43137"/>
                    </a:srgbClr>
                  </a:outerShdw>
                </a:effectLst>
              </a:rPr>
              <a:t>he laughed the other half of the day, when he was tossing halfpennies with the other boys, or playing leap-frog over the posts, or bowling stones at the horses’ legs as they trotted by, which last was excellent fun</a:t>
            </a:r>
            <a:r>
              <a:rPr lang="en-GB" sz="1500" dirty="0">
                <a:effectLst>
                  <a:outerShdw blurRad="38100" dist="38100" dir="2700000" algn="tl">
                    <a:srgbClr val="000000">
                      <a:alpha val="43137"/>
                    </a:srgbClr>
                  </a:outerShdw>
                </a:effectLst>
              </a:rPr>
              <a:t>,</a:t>
            </a:r>
            <a:r>
              <a:rPr lang="en-GB" sz="1500" dirty="0"/>
              <a:t> when there was a wall at hand behind which to hide.    As for chimney-sweeping, and being hungry, and being beaten, </a:t>
            </a:r>
            <a:r>
              <a:rPr lang="en-GB" sz="1500" b="1" i="1" dirty="0">
                <a:solidFill>
                  <a:srgbClr val="7030A0"/>
                </a:solidFill>
              </a:rPr>
              <a:t>he took all that for the way of the world, like the rain and snow and thunder, and stood manfully with his back to it till it was over</a:t>
            </a:r>
            <a:r>
              <a:rPr lang="en-GB" sz="1500" dirty="0"/>
              <a:t>, as his old donkey did to a hail-storm; and then shook his ears and </a:t>
            </a:r>
            <a:r>
              <a:rPr lang="en-GB" sz="1500" u="sng" dirty="0">
                <a:solidFill>
                  <a:srgbClr val="0070C0"/>
                </a:solidFill>
              </a:rPr>
              <a:t>was as jolly as ever; and thought of the fine times coming, </a:t>
            </a:r>
            <a:r>
              <a:rPr lang="en-GB" sz="1500" dirty="0"/>
              <a:t>when he would be a man, and a master sweep, and sit in the public-house with a quart of beer and a long pipe, and play cards for silver money, and wear velveteen and ankle-jacks, and keep a white bull-dog with one </a:t>
            </a:r>
            <a:r>
              <a:rPr lang="en-GB" sz="1500" dirty="0" err="1"/>
              <a:t>gray</a:t>
            </a:r>
            <a:r>
              <a:rPr lang="en-GB" sz="1500" dirty="0"/>
              <a:t> ear, and carry her puppies in his pocket, </a:t>
            </a:r>
            <a:r>
              <a:rPr lang="en-GB" sz="1500" b="1" dirty="0"/>
              <a:t>just like a man</a:t>
            </a:r>
            <a:r>
              <a:rPr lang="en-GB" sz="1500" dirty="0"/>
              <a:t>.  </a:t>
            </a:r>
            <a:r>
              <a:rPr lang="en-GB" sz="1500" b="1" dirty="0"/>
              <a:t>And he would have apprentices, one, two, three, if he could.  How he would bully them, and knock them about, just as his master did to him; and make them carry home the soot sacks, while he rode before them on his donkey</a:t>
            </a:r>
            <a:r>
              <a:rPr lang="en-GB" sz="1500" dirty="0"/>
              <a:t>, with a pipe in his mouth and a flower in his button-hole, like a king at the head of his army.  </a:t>
            </a:r>
            <a:r>
              <a:rPr lang="en-GB" sz="1500" i="1" dirty="0">
                <a:solidFill>
                  <a:schemeClr val="accent6"/>
                </a:solidFill>
              </a:rPr>
              <a:t>Yes, there were good times coming; and, </a:t>
            </a:r>
            <a:r>
              <a:rPr lang="en-GB" sz="1500" b="1" dirty="0">
                <a:solidFill>
                  <a:srgbClr val="00B050"/>
                </a:solidFill>
              </a:rPr>
              <a:t>when his master let him have a pull at the leavings of his beer</a:t>
            </a:r>
            <a:r>
              <a:rPr lang="en-GB" sz="1500" i="1" dirty="0">
                <a:solidFill>
                  <a:schemeClr val="accent6"/>
                </a:solidFill>
              </a:rPr>
              <a:t>, Tom was the jolliest boy in the whole town.</a:t>
            </a:r>
          </a:p>
          <a:p>
            <a:endParaRPr lang="en-GB" sz="1400" dirty="0"/>
          </a:p>
        </p:txBody>
      </p:sp>
      <p:sp>
        <p:nvSpPr>
          <p:cNvPr id="6" name="Content Placeholder 11"/>
          <p:cNvSpPr txBox="1">
            <a:spLocks/>
          </p:cNvSpPr>
          <p:nvPr/>
        </p:nvSpPr>
        <p:spPr>
          <a:xfrm>
            <a:off x="8408801" y="1544600"/>
            <a:ext cx="2283012" cy="4351338"/>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514350" indent="-514350">
              <a:buFont typeface="+mj-lt"/>
              <a:buAutoNum type="arabicPeriod"/>
            </a:pPr>
            <a:r>
              <a:rPr lang="en-GB" sz="2200" b="1" dirty="0">
                <a:solidFill>
                  <a:srgbClr val="FF0000"/>
                </a:solidFill>
              </a:rPr>
              <a:t>Illiterate</a:t>
            </a:r>
          </a:p>
          <a:p>
            <a:pPr marL="514350" indent="-514350">
              <a:buFont typeface="+mj-lt"/>
              <a:buAutoNum type="arabicPeriod"/>
            </a:pPr>
            <a:r>
              <a:rPr lang="en-GB" sz="2200" b="1" dirty="0">
                <a:solidFill>
                  <a:srgbClr val="00B050"/>
                </a:solidFill>
              </a:rPr>
              <a:t>Neglected</a:t>
            </a:r>
          </a:p>
          <a:p>
            <a:pPr marL="514350" indent="-514350">
              <a:buFont typeface="+mj-lt"/>
              <a:buAutoNum type="arabicPeriod"/>
            </a:pPr>
            <a:r>
              <a:rPr lang="en-GB" sz="2200" b="1" dirty="0">
                <a:solidFill>
                  <a:schemeClr val="accent1"/>
                </a:solidFill>
              </a:rPr>
              <a:t>Exploited</a:t>
            </a:r>
          </a:p>
          <a:p>
            <a:pPr marL="514350" indent="-514350">
              <a:buFont typeface="+mj-lt"/>
              <a:buAutoNum type="arabicPeriod"/>
            </a:pPr>
            <a:r>
              <a:rPr lang="en-GB" sz="2200" b="1" dirty="0"/>
              <a:t>Ignorant</a:t>
            </a:r>
          </a:p>
          <a:p>
            <a:pPr marL="514350" indent="-514350">
              <a:buFont typeface="+mj-lt"/>
              <a:buAutoNum type="arabicPeriod"/>
            </a:pPr>
            <a:r>
              <a:rPr lang="en-GB" sz="2200" b="1" dirty="0">
                <a:solidFill>
                  <a:srgbClr val="FFFF00"/>
                </a:solidFill>
                <a:effectLst>
                  <a:outerShdw blurRad="38100" dist="38100" dir="2700000" algn="tl">
                    <a:srgbClr val="000000">
                      <a:alpha val="43137"/>
                    </a:srgbClr>
                  </a:outerShdw>
                </a:effectLst>
              </a:rPr>
              <a:t>Irreligious</a:t>
            </a:r>
          </a:p>
          <a:p>
            <a:pPr marL="514350" indent="-514350">
              <a:buFont typeface="+mj-lt"/>
              <a:buAutoNum type="arabicPeriod"/>
            </a:pPr>
            <a:r>
              <a:rPr lang="en-GB" sz="2200" u="sng" dirty="0"/>
              <a:t>Malnourished</a:t>
            </a:r>
          </a:p>
          <a:p>
            <a:pPr marL="514350" indent="-514350">
              <a:buFont typeface="+mj-lt"/>
              <a:buAutoNum type="arabicPeriod"/>
            </a:pPr>
            <a:r>
              <a:rPr lang="en-GB" sz="2200" b="1" i="1" dirty="0">
                <a:solidFill>
                  <a:srgbClr val="FFC000"/>
                </a:solidFill>
                <a:effectLst>
                  <a:outerShdw blurRad="38100" dist="38100" dir="2700000" algn="tl">
                    <a:srgbClr val="000000">
                      <a:alpha val="43137"/>
                    </a:srgbClr>
                  </a:outerShdw>
                </a:effectLst>
              </a:rPr>
              <a:t>Carefree</a:t>
            </a:r>
            <a:r>
              <a:rPr lang="en-GB" sz="2200" dirty="0"/>
              <a:t> </a:t>
            </a:r>
          </a:p>
          <a:p>
            <a:pPr marL="514350" indent="-514350">
              <a:buFont typeface="+mj-lt"/>
              <a:buAutoNum type="arabicPeriod"/>
            </a:pPr>
            <a:r>
              <a:rPr lang="en-GB" sz="2200" u="sng" dirty="0">
                <a:solidFill>
                  <a:srgbClr val="0070C0"/>
                </a:solidFill>
              </a:rPr>
              <a:t>Convivial</a:t>
            </a:r>
            <a:r>
              <a:rPr lang="en-GB" sz="2200" dirty="0"/>
              <a:t> </a:t>
            </a:r>
          </a:p>
          <a:p>
            <a:pPr marL="514350" indent="-514350">
              <a:buFont typeface="+mj-lt"/>
              <a:buAutoNum type="arabicPeriod"/>
            </a:pPr>
            <a:r>
              <a:rPr lang="en-GB" sz="2200" b="1" i="1" dirty="0">
                <a:solidFill>
                  <a:srgbClr val="7030A0"/>
                </a:solidFill>
              </a:rPr>
              <a:t>Tolerant</a:t>
            </a:r>
          </a:p>
          <a:p>
            <a:pPr marL="514350" indent="-514350">
              <a:buFont typeface="+mj-lt"/>
              <a:buAutoNum type="arabicPeriod"/>
            </a:pPr>
            <a:r>
              <a:rPr lang="en-GB" sz="2200" i="1" dirty="0">
                <a:solidFill>
                  <a:schemeClr val="accent6"/>
                </a:solidFill>
              </a:rPr>
              <a:t>Innocent</a:t>
            </a:r>
          </a:p>
        </p:txBody>
      </p:sp>
      <p:pic>
        <p:nvPicPr>
          <p:cNvPr id="7" name="Picture 6"/>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159775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Language devices </a:t>
            </a:r>
          </a:p>
        </p:txBody>
      </p:sp>
      <p:sp>
        <p:nvSpPr>
          <p:cNvPr id="5" name="Rectangle 4"/>
          <p:cNvSpPr/>
          <p:nvPr/>
        </p:nvSpPr>
        <p:spPr>
          <a:xfrm>
            <a:off x="423891" y="1264427"/>
            <a:ext cx="8930390" cy="646331"/>
          </a:xfrm>
          <a:prstGeom prst="rect">
            <a:avLst/>
          </a:prstGeom>
        </p:spPr>
        <p:txBody>
          <a:bodyPr wrap="square">
            <a:spAutoFit/>
          </a:bodyPr>
          <a:lstStyle/>
          <a:p>
            <a:r>
              <a:rPr lang="en-GB" b="1" dirty="0"/>
              <a:t>Notice how Kingsley does not use any</a:t>
            </a:r>
            <a:r>
              <a:rPr lang="en-GB" b="1" i="1" dirty="0"/>
              <a:t> </a:t>
            </a:r>
            <a:r>
              <a:rPr lang="en-GB" b="1" dirty="0"/>
              <a:t>of the words in our list of adjectives? He uses other devices to draw us in.</a:t>
            </a:r>
            <a:endParaRPr lang="en-US" dirty="0"/>
          </a:p>
        </p:txBody>
      </p:sp>
      <p:sp>
        <p:nvSpPr>
          <p:cNvPr id="6" name="Content Placeholder 2"/>
          <p:cNvSpPr txBox="1">
            <a:spLocks/>
          </p:cNvSpPr>
          <p:nvPr/>
        </p:nvSpPr>
        <p:spPr>
          <a:xfrm>
            <a:off x="0" y="1988432"/>
            <a:ext cx="4534444" cy="4983493"/>
          </a:xfrm>
          <a:prstGeom prst="rect">
            <a:avLst/>
          </a:prstGeom>
          <a:ln w="6350">
            <a:noFill/>
          </a:ln>
        </p:spPr>
        <p:txBody>
          <a:bodyPr>
            <a:normAutofit fontScale="62500" lnSpcReduction="2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b="1" u="sng" dirty="0" err="1">
                <a:solidFill>
                  <a:schemeClr val="accent2">
                    <a:lumMod val="75000"/>
                  </a:schemeClr>
                </a:solidFill>
              </a:rPr>
              <a:t>Syndeton</a:t>
            </a:r>
            <a:r>
              <a:rPr lang="en-GB" b="1" u="sng" dirty="0">
                <a:solidFill>
                  <a:schemeClr val="accent2">
                    <a:lumMod val="75000"/>
                  </a:schemeClr>
                </a:solidFill>
              </a:rPr>
              <a:t> – list of words using a conjunction (here ‘and’) to join the words, emphasising their connection</a:t>
            </a:r>
          </a:p>
          <a:p>
            <a:r>
              <a:rPr lang="en-GB" b="1" dirty="0">
                <a:solidFill>
                  <a:srgbClr val="00B0F0"/>
                </a:solidFill>
              </a:rPr>
              <a:t>Anaphora – repetition of word or words at the start of a clause or phrase – here to emphasise Tom’s ignorance and unhappiness</a:t>
            </a:r>
          </a:p>
          <a:p>
            <a:r>
              <a:rPr lang="en-GB" b="1" i="1" dirty="0" err="1">
                <a:solidFill>
                  <a:srgbClr val="00B050"/>
                </a:solidFill>
              </a:rPr>
              <a:t>Epistrophe</a:t>
            </a:r>
            <a:r>
              <a:rPr lang="en-GB" b="1" i="1" dirty="0">
                <a:solidFill>
                  <a:srgbClr val="00B050"/>
                </a:solidFill>
              </a:rPr>
              <a:t> – repetition of a word or words </a:t>
            </a:r>
            <a:r>
              <a:rPr lang="en-GB" b="1" i="1" u="sng" dirty="0">
                <a:solidFill>
                  <a:srgbClr val="00B050"/>
                </a:solidFill>
              </a:rPr>
              <a:t>at the end </a:t>
            </a:r>
            <a:r>
              <a:rPr lang="en-GB" b="1" i="1" dirty="0">
                <a:solidFill>
                  <a:srgbClr val="00B050"/>
                </a:solidFill>
              </a:rPr>
              <a:t>of a clause or phrase – here to emphasise that this happens </a:t>
            </a:r>
            <a:r>
              <a:rPr lang="en-GB" b="1" i="1" u="sng" dirty="0">
                <a:solidFill>
                  <a:srgbClr val="00B050"/>
                </a:solidFill>
              </a:rPr>
              <a:t>every day</a:t>
            </a:r>
            <a:r>
              <a:rPr lang="en-GB" b="1" i="1" dirty="0">
                <a:solidFill>
                  <a:srgbClr val="00B050"/>
                </a:solidFill>
              </a:rPr>
              <a:t> to Tom</a:t>
            </a:r>
          </a:p>
          <a:p>
            <a:r>
              <a:rPr lang="en-GB" b="1" u="sng" dirty="0"/>
              <a:t>Zeugma </a:t>
            </a:r>
            <a:r>
              <a:rPr lang="en-GB" dirty="0"/>
              <a:t>– where one word or phrase (here ‘</a:t>
            </a:r>
            <a:r>
              <a:rPr lang="en-GB" b="1" u="sng" dirty="0"/>
              <a:t>plenty of money’</a:t>
            </a:r>
            <a:r>
              <a:rPr lang="en-GB" dirty="0"/>
              <a:t>) affects two parts of a sentence. It makes the reader pause and focus on the meaning of the sentence – it’s often funny or sad. Another example is ‘</a:t>
            </a:r>
            <a:r>
              <a:rPr lang="en-GB" b="1" u="sng" dirty="0"/>
              <a:t>he stole her heart and her iPhone’</a:t>
            </a:r>
          </a:p>
          <a:p>
            <a:r>
              <a:rPr lang="en-GB" dirty="0"/>
              <a:t>He also </a:t>
            </a:r>
            <a:r>
              <a:rPr lang="en-GB" i="1" dirty="0">
                <a:solidFill>
                  <a:srgbClr val="7030A0"/>
                </a:solidFill>
              </a:rPr>
              <a:t>directly</a:t>
            </a:r>
            <a:r>
              <a:rPr lang="en-GB" dirty="0"/>
              <a:t> </a:t>
            </a:r>
            <a:r>
              <a:rPr lang="en-GB" i="1" dirty="0">
                <a:solidFill>
                  <a:srgbClr val="7030A0"/>
                </a:solidFill>
              </a:rPr>
              <a:t>addresses the reader – ‘you’</a:t>
            </a:r>
            <a:r>
              <a:rPr lang="en-GB" dirty="0"/>
              <a:t>  </a:t>
            </a:r>
          </a:p>
          <a:p>
            <a:r>
              <a:rPr lang="en-GB" dirty="0"/>
              <a:t>He opens the story as though it is a fairy tale using ‘</a:t>
            </a:r>
            <a:r>
              <a:rPr lang="en-GB" i="1" dirty="0"/>
              <a:t>once</a:t>
            </a:r>
            <a:r>
              <a:rPr lang="en-GB" dirty="0"/>
              <a:t> </a:t>
            </a:r>
            <a:r>
              <a:rPr lang="en-GB" i="1" dirty="0"/>
              <a:t>upon a time’, making it seem like a story for all time, a story we are all familiar with</a:t>
            </a:r>
          </a:p>
          <a:p>
            <a:r>
              <a:rPr lang="en-GB" i="1" dirty="0"/>
              <a:t>He also makes Tom a </a:t>
            </a:r>
            <a:r>
              <a:rPr lang="en-GB" b="1" i="1" dirty="0"/>
              <a:t>likeable </a:t>
            </a:r>
            <a:r>
              <a:rPr lang="en-GB" i="1" dirty="0"/>
              <a:t>and </a:t>
            </a:r>
            <a:r>
              <a:rPr lang="en-GB" b="1" i="1" dirty="0"/>
              <a:t>positive </a:t>
            </a:r>
            <a:r>
              <a:rPr lang="en-GB" i="1" dirty="0"/>
              <a:t>character who is </a:t>
            </a:r>
            <a:r>
              <a:rPr lang="en-GB" b="1" i="1" dirty="0"/>
              <a:t>optimistic </a:t>
            </a:r>
            <a:r>
              <a:rPr lang="en-GB" i="1" dirty="0"/>
              <a:t>even when his life is hard, or his beliefs mistaken</a:t>
            </a:r>
          </a:p>
          <a:p>
            <a:r>
              <a:rPr lang="en-GB" i="1" dirty="0"/>
              <a:t>He is the hero of the story and so we must like him and want him to do well</a:t>
            </a:r>
          </a:p>
        </p:txBody>
      </p:sp>
      <p:sp>
        <p:nvSpPr>
          <p:cNvPr id="7" name="Content Placeholder 7"/>
          <p:cNvSpPr txBox="1">
            <a:spLocks/>
          </p:cNvSpPr>
          <p:nvPr/>
        </p:nvSpPr>
        <p:spPr>
          <a:xfrm>
            <a:off x="4567100" y="1718203"/>
            <a:ext cx="6124713" cy="4861890"/>
          </a:xfrm>
          <a:prstGeom prst="rect">
            <a:avLst/>
          </a:prstGeom>
          <a:solidFill>
            <a:schemeClr val="bg1"/>
          </a:solidFill>
          <a:ln w="6350">
            <a:solidFill>
              <a:srgbClr val="FFFFFF"/>
            </a:solidFill>
          </a:ln>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Arial" panose="020B0604020202020204" pitchFamily="34" charset="0"/>
              <a:buNone/>
            </a:pPr>
            <a:r>
              <a:rPr lang="en-GB" sz="1300" cap="small" dirty="0"/>
              <a:t>Once</a:t>
            </a:r>
            <a:r>
              <a:rPr lang="en-GB" sz="1300" dirty="0"/>
              <a:t> upon a time there was a </a:t>
            </a:r>
            <a:r>
              <a:rPr lang="en-GB" sz="1300" b="1" dirty="0">
                <a:solidFill>
                  <a:srgbClr val="FF0000"/>
                </a:solidFill>
              </a:rPr>
              <a:t>little</a:t>
            </a:r>
            <a:r>
              <a:rPr lang="en-GB" sz="1300" dirty="0"/>
              <a:t> chimney-sweep, and his name was Tom.  That is a </a:t>
            </a:r>
            <a:r>
              <a:rPr lang="en-GB" sz="1300" b="1" dirty="0">
                <a:solidFill>
                  <a:srgbClr val="FF0000"/>
                </a:solidFill>
              </a:rPr>
              <a:t>short</a:t>
            </a:r>
            <a:r>
              <a:rPr lang="en-GB" sz="1300" dirty="0"/>
              <a:t> name, and </a:t>
            </a:r>
            <a:r>
              <a:rPr lang="en-GB" sz="1300" i="1" dirty="0">
                <a:solidFill>
                  <a:srgbClr val="7030A0"/>
                </a:solidFill>
              </a:rPr>
              <a:t>you have heard it before, so you will not have much trouble in remembering it</a:t>
            </a:r>
            <a:r>
              <a:rPr lang="en-GB" sz="1300" dirty="0"/>
              <a:t>.  He lived in a </a:t>
            </a:r>
            <a:r>
              <a:rPr lang="en-GB" sz="1300" b="1" dirty="0">
                <a:solidFill>
                  <a:srgbClr val="FF0000"/>
                </a:solidFill>
              </a:rPr>
              <a:t>great</a:t>
            </a:r>
            <a:r>
              <a:rPr lang="en-GB" sz="1300" dirty="0"/>
              <a:t> town in the North country, where there were plenty of chimneys to sweep, and </a:t>
            </a:r>
            <a:r>
              <a:rPr lang="en-GB" sz="1300" b="1" u="sng" dirty="0"/>
              <a:t>plenty of money for Tom to earn and his master to spend.</a:t>
            </a:r>
            <a:r>
              <a:rPr lang="en-GB" sz="1300" dirty="0"/>
              <a:t>  He could not read nor write, and did not care to do either; and he never washed himself, for there was no water up the court where he lived.  </a:t>
            </a:r>
            <a:r>
              <a:rPr lang="en-GB" sz="1300" b="1" dirty="0">
                <a:solidFill>
                  <a:srgbClr val="00B0F0"/>
                </a:solidFill>
              </a:rPr>
              <a:t>He had never </a:t>
            </a:r>
            <a:r>
              <a:rPr lang="en-GB" sz="1300" dirty="0"/>
              <a:t>been taught to say his prayers.  </a:t>
            </a:r>
            <a:r>
              <a:rPr lang="en-GB" sz="1300" b="1" dirty="0">
                <a:solidFill>
                  <a:srgbClr val="00B0F0"/>
                </a:solidFill>
              </a:rPr>
              <a:t>He never had heard </a:t>
            </a:r>
            <a:r>
              <a:rPr lang="en-GB" sz="1300" dirty="0"/>
              <a:t>of God, or of Christ, except in words which you never have heard, and which it would have been well if he had never heard.  </a:t>
            </a:r>
            <a:r>
              <a:rPr lang="en-GB" sz="1300" b="1" dirty="0">
                <a:solidFill>
                  <a:srgbClr val="00B0F0"/>
                </a:solidFill>
              </a:rPr>
              <a:t>He cried </a:t>
            </a:r>
            <a:r>
              <a:rPr lang="en-GB" sz="1300" dirty="0"/>
              <a:t>half his time, and laughed the other half.  </a:t>
            </a:r>
            <a:r>
              <a:rPr lang="en-GB" sz="1300" b="1" dirty="0">
                <a:solidFill>
                  <a:srgbClr val="00B0F0"/>
                </a:solidFill>
              </a:rPr>
              <a:t>He cried </a:t>
            </a:r>
            <a:r>
              <a:rPr lang="en-GB" sz="1300" dirty="0"/>
              <a:t>when he had to climb the </a:t>
            </a:r>
            <a:r>
              <a:rPr lang="en-GB" sz="1300" b="1" dirty="0">
                <a:solidFill>
                  <a:srgbClr val="FF0000"/>
                </a:solidFill>
              </a:rPr>
              <a:t>dark</a:t>
            </a:r>
            <a:r>
              <a:rPr lang="en-GB" sz="1300" dirty="0"/>
              <a:t> flues, rubbing his </a:t>
            </a:r>
            <a:r>
              <a:rPr lang="en-GB" sz="1300" b="1" dirty="0">
                <a:solidFill>
                  <a:srgbClr val="FF0000"/>
                </a:solidFill>
              </a:rPr>
              <a:t>poor</a:t>
            </a:r>
            <a:r>
              <a:rPr lang="en-GB" sz="1300" dirty="0"/>
              <a:t> knees and elbows </a:t>
            </a:r>
            <a:r>
              <a:rPr lang="en-GB" sz="1300" b="1" dirty="0">
                <a:solidFill>
                  <a:srgbClr val="FF0000"/>
                </a:solidFill>
              </a:rPr>
              <a:t>raw</a:t>
            </a:r>
            <a:r>
              <a:rPr lang="en-GB" sz="1300" dirty="0"/>
              <a:t>; </a:t>
            </a:r>
            <a:r>
              <a:rPr lang="en-GB" sz="1300" b="1" dirty="0">
                <a:solidFill>
                  <a:srgbClr val="00B0F0"/>
                </a:solidFill>
              </a:rPr>
              <a:t>and when </a:t>
            </a:r>
            <a:r>
              <a:rPr lang="en-GB" sz="1300" dirty="0"/>
              <a:t>the soot got into his eyes, </a:t>
            </a:r>
            <a:r>
              <a:rPr lang="en-GB" sz="1300" b="1" i="1" dirty="0">
                <a:solidFill>
                  <a:srgbClr val="00B050"/>
                </a:solidFill>
              </a:rPr>
              <a:t>which it did every day in the week</a:t>
            </a:r>
            <a:r>
              <a:rPr lang="en-GB" sz="1300" dirty="0"/>
              <a:t>; </a:t>
            </a:r>
            <a:r>
              <a:rPr lang="en-GB" sz="1300" b="1" dirty="0">
                <a:solidFill>
                  <a:srgbClr val="00B0F0"/>
                </a:solidFill>
              </a:rPr>
              <a:t>and when </a:t>
            </a:r>
            <a:r>
              <a:rPr lang="en-GB" sz="1300" dirty="0"/>
              <a:t>his master beat him, which he </a:t>
            </a:r>
            <a:r>
              <a:rPr lang="en-GB" sz="1300" b="1" i="1" dirty="0">
                <a:solidFill>
                  <a:srgbClr val="00B050"/>
                </a:solidFill>
              </a:rPr>
              <a:t>did every day in the week</a:t>
            </a:r>
            <a:r>
              <a:rPr lang="en-GB" sz="1300" dirty="0"/>
              <a:t>; and when he had not enough to eat, which happened </a:t>
            </a:r>
            <a:r>
              <a:rPr lang="en-GB" sz="1300" b="1" i="1" dirty="0">
                <a:solidFill>
                  <a:srgbClr val="00B050"/>
                </a:solidFill>
              </a:rPr>
              <a:t>every day in the week </a:t>
            </a:r>
            <a:r>
              <a:rPr lang="en-GB" sz="1300" dirty="0"/>
              <a:t>likewise.  And he laughed the other half of the day, when he was tossing halfpennies with the </a:t>
            </a:r>
            <a:r>
              <a:rPr lang="en-GB" sz="1300" b="1" dirty="0">
                <a:solidFill>
                  <a:srgbClr val="FF0000"/>
                </a:solidFill>
              </a:rPr>
              <a:t>other</a:t>
            </a:r>
            <a:r>
              <a:rPr lang="en-GB" sz="1300" dirty="0"/>
              <a:t> boys, or playing leap-frog over the posts, or bowling stones at the horses’ legs as they trotted by, which last was excellent fun, when there was a wall at hand behind which to hide.    As for chimney-sweeping</a:t>
            </a:r>
            <a:r>
              <a:rPr lang="en-GB" sz="1300" b="1" u="sng" dirty="0">
                <a:solidFill>
                  <a:schemeClr val="accent2">
                    <a:lumMod val="75000"/>
                  </a:schemeClr>
                </a:solidFill>
              </a:rPr>
              <a:t>, and being hungry, and being beaten</a:t>
            </a:r>
            <a:r>
              <a:rPr lang="en-GB" sz="1300" dirty="0"/>
              <a:t>, he took all that for the way of the world, like </a:t>
            </a:r>
            <a:r>
              <a:rPr lang="en-GB" sz="1300" b="1" u="sng" dirty="0">
                <a:solidFill>
                  <a:schemeClr val="accent2">
                    <a:lumMod val="75000"/>
                  </a:schemeClr>
                </a:solidFill>
              </a:rPr>
              <a:t>the rain and snow and thunder</a:t>
            </a:r>
            <a:r>
              <a:rPr lang="en-GB" sz="1300" dirty="0"/>
              <a:t>, and stood manfully with his back to it till it was over, as his </a:t>
            </a:r>
            <a:r>
              <a:rPr lang="en-GB" sz="1300" b="1" dirty="0">
                <a:solidFill>
                  <a:srgbClr val="FF0000"/>
                </a:solidFill>
              </a:rPr>
              <a:t>old</a:t>
            </a:r>
            <a:r>
              <a:rPr lang="en-GB" sz="1300" dirty="0"/>
              <a:t> donkey did to a hail-storm; and then shook his ears and was as jolly as ever; and thought of the </a:t>
            </a:r>
            <a:r>
              <a:rPr lang="en-GB" sz="1300" b="1" dirty="0">
                <a:solidFill>
                  <a:srgbClr val="FF0000"/>
                </a:solidFill>
              </a:rPr>
              <a:t>fine</a:t>
            </a:r>
            <a:r>
              <a:rPr lang="en-GB" sz="1300" dirty="0"/>
              <a:t> times coming, </a:t>
            </a:r>
            <a:r>
              <a:rPr lang="en-GB" sz="1300" b="1" u="sng" dirty="0">
                <a:solidFill>
                  <a:schemeClr val="accent2">
                    <a:lumMod val="75000"/>
                  </a:schemeClr>
                </a:solidFill>
              </a:rPr>
              <a:t>when he would be a man, and a </a:t>
            </a:r>
            <a:r>
              <a:rPr lang="en-GB" sz="1300" b="1" dirty="0">
                <a:solidFill>
                  <a:srgbClr val="FF0000"/>
                </a:solidFill>
              </a:rPr>
              <a:t>master</a:t>
            </a:r>
            <a:r>
              <a:rPr lang="en-GB" sz="1300" b="1" u="sng" dirty="0">
                <a:solidFill>
                  <a:schemeClr val="accent2">
                    <a:lumMod val="75000"/>
                  </a:schemeClr>
                </a:solidFill>
              </a:rPr>
              <a:t> sweep, and sit in the public-house with a </a:t>
            </a:r>
            <a:r>
              <a:rPr lang="en-GB" sz="1300" b="1" dirty="0">
                <a:solidFill>
                  <a:srgbClr val="FF0000"/>
                </a:solidFill>
              </a:rPr>
              <a:t>quart</a:t>
            </a:r>
            <a:r>
              <a:rPr lang="en-GB" sz="1300" b="1" u="sng" dirty="0">
                <a:solidFill>
                  <a:schemeClr val="accent2">
                    <a:lumMod val="75000"/>
                  </a:schemeClr>
                </a:solidFill>
              </a:rPr>
              <a:t> of beer and a </a:t>
            </a:r>
            <a:r>
              <a:rPr lang="en-GB" sz="1300" b="1" dirty="0">
                <a:solidFill>
                  <a:srgbClr val="FF0000"/>
                </a:solidFill>
              </a:rPr>
              <a:t>long</a:t>
            </a:r>
            <a:r>
              <a:rPr lang="en-GB" sz="1300" b="1" u="sng" dirty="0">
                <a:solidFill>
                  <a:schemeClr val="accent2">
                    <a:lumMod val="75000"/>
                  </a:schemeClr>
                </a:solidFill>
              </a:rPr>
              <a:t> pipe, and play cards for </a:t>
            </a:r>
            <a:r>
              <a:rPr lang="en-GB" sz="1300" b="1" dirty="0">
                <a:solidFill>
                  <a:srgbClr val="FF0000"/>
                </a:solidFill>
              </a:rPr>
              <a:t>silver</a:t>
            </a:r>
            <a:r>
              <a:rPr lang="en-GB" sz="1300" b="1" u="sng" dirty="0">
                <a:solidFill>
                  <a:schemeClr val="accent2">
                    <a:lumMod val="75000"/>
                  </a:schemeClr>
                </a:solidFill>
              </a:rPr>
              <a:t> money, and wear velveteen and ankle-jacks, and keep a </a:t>
            </a:r>
            <a:r>
              <a:rPr lang="en-GB" sz="1300" b="1" dirty="0">
                <a:solidFill>
                  <a:srgbClr val="FF0000"/>
                </a:solidFill>
              </a:rPr>
              <a:t>white</a:t>
            </a:r>
            <a:r>
              <a:rPr lang="en-GB" sz="1300" b="1" u="sng" dirty="0">
                <a:solidFill>
                  <a:schemeClr val="accent2">
                    <a:lumMod val="75000"/>
                  </a:schemeClr>
                </a:solidFill>
              </a:rPr>
              <a:t> bull-dog with one </a:t>
            </a:r>
            <a:r>
              <a:rPr lang="en-GB" sz="1300" b="1" dirty="0" err="1">
                <a:solidFill>
                  <a:srgbClr val="FF0000"/>
                </a:solidFill>
              </a:rPr>
              <a:t>gray</a:t>
            </a:r>
            <a:r>
              <a:rPr lang="en-GB" sz="1300" b="1" u="sng" dirty="0">
                <a:solidFill>
                  <a:schemeClr val="accent2">
                    <a:lumMod val="75000"/>
                  </a:schemeClr>
                </a:solidFill>
              </a:rPr>
              <a:t> ear, and carry her puppies in his pocket, </a:t>
            </a:r>
            <a:r>
              <a:rPr lang="en-GB" sz="1300" dirty="0"/>
              <a:t>just like a man.  And he would have apprentices, one, two, three, if he could.  How he would bully them, and knock them about, just as his master did to him; and make them carry home the </a:t>
            </a:r>
            <a:r>
              <a:rPr lang="en-GB" sz="1300" b="1" dirty="0">
                <a:solidFill>
                  <a:srgbClr val="FF0000"/>
                </a:solidFill>
              </a:rPr>
              <a:t>soot</a:t>
            </a:r>
            <a:r>
              <a:rPr lang="en-GB" sz="1300" dirty="0"/>
              <a:t> sacks, while he rode before them on his donkey, with a pipe in his mouth and a flower in his button-hole, like a king at the head of his army.  Yes, there were </a:t>
            </a:r>
            <a:r>
              <a:rPr lang="en-GB" sz="1300" b="1" dirty="0">
                <a:solidFill>
                  <a:srgbClr val="FF0000"/>
                </a:solidFill>
              </a:rPr>
              <a:t>good</a:t>
            </a:r>
            <a:r>
              <a:rPr lang="en-GB" sz="1300" dirty="0"/>
              <a:t> times coming; and, when his master let him have a pull at the leavings of his beer, Tom was the </a:t>
            </a:r>
            <a:r>
              <a:rPr lang="en-GB" sz="1300" b="1" dirty="0">
                <a:solidFill>
                  <a:srgbClr val="FF0000"/>
                </a:solidFill>
              </a:rPr>
              <a:t>jolliest</a:t>
            </a:r>
            <a:r>
              <a:rPr lang="en-GB" sz="1300" dirty="0"/>
              <a:t> boy in the </a:t>
            </a:r>
            <a:r>
              <a:rPr lang="en-GB" sz="1300" b="1" dirty="0">
                <a:solidFill>
                  <a:srgbClr val="FF0000"/>
                </a:solidFill>
              </a:rPr>
              <a:t>whole</a:t>
            </a:r>
            <a:r>
              <a:rPr lang="en-GB" sz="1300" dirty="0"/>
              <a:t> town.</a:t>
            </a:r>
          </a:p>
        </p:txBody>
      </p:sp>
      <p:pic>
        <p:nvPicPr>
          <p:cNvPr id="8" name="Picture 7"/>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15977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9843" y="7006700"/>
            <a:ext cx="6580307" cy="402483"/>
          </a:xfrm>
        </p:spPr>
        <p:txBody>
          <a:bodyPr/>
          <a:lstStyle/>
          <a:p>
            <a:r>
              <a:rPr lang="en-GB" dirty="0" err="1"/>
              <a:t>birminghamstories.org.uk</a:t>
            </a:r>
            <a:endParaRPr lang="en-GB" dirty="0"/>
          </a:p>
        </p:txBody>
      </p:sp>
      <p:sp>
        <p:nvSpPr>
          <p:cNvPr id="4" name="Title 1">
            <a:extLst>
              <a:ext uri="{FF2B5EF4-FFF2-40B4-BE49-F238E27FC236}">
                <a16:creationId xmlns:a16="http://schemas.microsoft.com/office/drawing/2014/main" id="{6E3464EB-30D1-7244-B669-FFB9065BDD2E}"/>
              </a:ext>
            </a:extLst>
          </p:cNvPr>
          <p:cNvSpPr txBox="1">
            <a:spLocks/>
          </p:cNvSpPr>
          <p:nvPr/>
        </p:nvSpPr>
        <p:spPr>
          <a:xfrm>
            <a:off x="1795669" y="418980"/>
            <a:ext cx="8359864" cy="711024"/>
          </a:xfrm>
          <a:prstGeom prst="rect">
            <a:avLst/>
          </a:prstGeom>
        </p:spPr>
        <p:txBody>
          <a:bodyPr anchor="b">
            <a:normAutofit/>
          </a:bodyPr>
          <a:lstStyle>
            <a:lvl1pPr algn="l" defTabSz="1007943" rtl="0" eaLnBrk="1" latinLnBrk="0" hangingPunct="1">
              <a:lnSpc>
                <a:spcPct val="90000"/>
              </a:lnSpc>
              <a:spcBef>
                <a:spcPct val="0"/>
              </a:spcBef>
              <a:buNone/>
              <a:defRPr sz="4400" b="1" kern="1200" spc="100" baseline="0">
                <a:solidFill>
                  <a:schemeClr val="bg1"/>
                </a:solidFill>
                <a:latin typeface="+mn-lt"/>
                <a:ea typeface="+mj-ea"/>
                <a:cs typeface="+mj-cs"/>
              </a:defRPr>
            </a:lvl1pPr>
          </a:lstStyle>
          <a:p>
            <a:r>
              <a:rPr lang="en-US" dirty="0">
                <a:solidFill>
                  <a:srgbClr val="5591CE"/>
                </a:solidFill>
              </a:rPr>
              <a:t>Try it out!</a:t>
            </a:r>
          </a:p>
        </p:txBody>
      </p:sp>
      <p:sp>
        <p:nvSpPr>
          <p:cNvPr id="5" name="Rectangle 4"/>
          <p:cNvSpPr/>
          <p:nvPr/>
        </p:nvSpPr>
        <p:spPr>
          <a:xfrm>
            <a:off x="430620" y="1359008"/>
            <a:ext cx="9999428" cy="646331"/>
          </a:xfrm>
          <a:prstGeom prst="rect">
            <a:avLst/>
          </a:prstGeom>
        </p:spPr>
        <p:txBody>
          <a:bodyPr wrap="square">
            <a:spAutoFit/>
          </a:bodyPr>
          <a:lstStyle/>
          <a:p>
            <a:r>
              <a:rPr lang="en-GB" b="1" dirty="0"/>
              <a:t>Have a go at changing these sentences by adding the devices we have just looked at. Or try writing your own.</a:t>
            </a:r>
            <a:endParaRPr lang="en-US" dirty="0"/>
          </a:p>
        </p:txBody>
      </p:sp>
      <p:sp>
        <p:nvSpPr>
          <p:cNvPr id="6" name="Content Placeholder 3"/>
          <p:cNvSpPr txBox="1">
            <a:spLocks/>
          </p:cNvSpPr>
          <p:nvPr/>
        </p:nvSpPr>
        <p:spPr>
          <a:xfrm>
            <a:off x="4767091" y="2108268"/>
            <a:ext cx="5924722" cy="3390906"/>
          </a:xfrm>
          <a:prstGeom prst="rect">
            <a:avLst/>
          </a:prstGeom>
        </p:spPr>
        <p:txBody>
          <a:bodyPr>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514350" indent="-514350">
              <a:buFont typeface="+mj-lt"/>
              <a:buAutoNum type="arabicPeriod"/>
            </a:pPr>
            <a:r>
              <a:rPr lang="en-GB" sz="1600" dirty="0"/>
              <a:t>Turn these sentence into </a:t>
            </a:r>
            <a:r>
              <a:rPr lang="en-GB" sz="1600" b="1" dirty="0"/>
              <a:t>one </a:t>
            </a:r>
            <a:r>
              <a:rPr lang="en-GB" sz="1600" dirty="0"/>
              <a:t>sentence, using </a:t>
            </a:r>
            <a:r>
              <a:rPr lang="en-GB" sz="1600" b="1" u="sng" dirty="0" err="1">
                <a:solidFill>
                  <a:schemeClr val="accent2">
                    <a:lumMod val="75000"/>
                  </a:schemeClr>
                </a:solidFill>
              </a:rPr>
              <a:t>syndeton</a:t>
            </a:r>
            <a:r>
              <a:rPr lang="en-GB" sz="1600" dirty="0"/>
              <a:t>:</a:t>
            </a:r>
            <a:br>
              <a:rPr lang="en-GB" sz="1600" dirty="0"/>
            </a:br>
            <a:r>
              <a:rPr lang="en-GB" sz="1600" b="1" i="1" dirty="0"/>
              <a:t>I like apples. I like bananas. I like oranges.  I like strawberries. Best of all, I like fruit salad!</a:t>
            </a:r>
          </a:p>
          <a:p>
            <a:pPr marL="514350" indent="-514350">
              <a:buFont typeface="+mj-lt"/>
              <a:buAutoNum type="arabicPeriod"/>
            </a:pPr>
            <a:r>
              <a:rPr lang="en-GB" sz="1600" dirty="0"/>
              <a:t>Use </a:t>
            </a:r>
            <a:r>
              <a:rPr lang="en-GB" sz="1600" b="1" dirty="0">
                <a:solidFill>
                  <a:srgbClr val="00B0F0"/>
                </a:solidFill>
              </a:rPr>
              <a:t>anaphora</a:t>
            </a:r>
            <a:r>
              <a:rPr lang="en-GB" sz="1600" dirty="0"/>
              <a:t> to emphasise three things that that you would never do (e.g. ‘</a:t>
            </a:r>
            <a:r>
              <a:rPr lang="en-GB" sz="1600" b="1" i="1" dirty="0">
                <a:solidFill>
                  <a:srgbClr val="00B0F0"/>
                </a:solidFill>
              </a:rPr>
              <a:t>I would never…</a:t>
            </a:r>
            <a:r>
              <a:rPr lang="en-GB" sz="1600" dirty="0"/>
              <a:t>’) </a:t>
            </a:r>
          </a:p>
          <a:p>
            <a:pPr marL="514350" indent="-514350">
              <a:buFont typeface="+mj-lt"/>
              <a:buAutoNum type="arabicPeriod"/>
            </a:pPr>
            <a:r>
              <a:rPr lang="en-GB" sz="1600" dirty="0"/>
              <a:t>Use </a:t>
            </a:r>
            <a:r>
              <a:rPr lang="en-GB" sz="1600" b="1" i="1" dirty="0" err="1">
                <a:solidFill>
                  <a:srgbClr val="00B050"/>
                </a:solidFill>
              </a:rPr>
              <a:t>epistrophe</a:t>
            </a:r>
            <a:r>
              <a:rPr lang="en-GB" sz="1600" dirty="0"/>
              <a:t> to emphasise that all of these things happen </a:t>
            </a:r>
            <a:r>
              <a:rPr lang="en-GB" sz="1600" b="1" i="1" dirty="0">
                <a:solidFill>
                  <a:srgbClr val="00B050"/>
                </a:solidFill>
              </a:rPr>
              <a:t>‘today, in our city’: </a:t>
            </a:r>
            <a:r>
              <a:rPr lang="en-GB" sz="1600" b="1" i="1" dirty="0"/>
              <a:t>charity, kindness, community spirit</a:t>
            </a:r>
          </a:p>
          <a:p>
            <a:pPr marL="514350" indent="-514350">
              <a:buFont typeface="+mj-lt"/>
              <a:buAutoNum type="arabicPeriod"/>
            </a:pPr>
            <a:r>
              <a:rPr lang="en-GB" sz="1600" dirty="0"/>
              <a:t>Use </a:t>
            </a:r>
            <a:r>
              <a:rPr lang="en-GB" sz="1600" b="1" u="sng" dirty="0"/>
              <a:t>zeugma</a:t>
            </a:r>
            <a:r>
              <a:rPr lang="en-GB" sz="1600" dirty="0"/>
              <a:t> to make your reader look again. Finish this sentence: </a:t>
            </a:r>
            <a:br>
              <a:rPr lang="en-GB" sz="1600" dirty="0"/>
            </a:br>
            <a:r>
              <a:rPr lang="en-GB" sz="1600" b="1" dirty="0"/>
              <a:t>The storm destroyed my home and</a:t>
            </a:r>
            <a:r>
              <a:rPr lang="mr-IN" sz="1600" b="1" dirty="0"/>
              <a:t>…</a:t>
            </a:r>
            <a:r>
              <a:rPr lang="en-GB" sz="1600" b="1" dirty="0"/>
              <a:t/>
            </a:r>
            <a:br>
              <a:rPr lang="en-GB" sz="1600" b="1" dirty="0"/>
            </a:br>
            <a:r>
              <a:rPr lang="en-GB" sz="1600" dirty="0"/>
              <a:t>(consider choosing  something that is very different to a home - such as a feeling or something of differing importance)</a:t>
            </a:r>
          </a:p>
          <a:p>
            <a:pPr marL="514350" indent="-514350">
              <a:buFont typeface="+mj-lt"/>
              <a:buAutoNum type="arabicPeriod"/>
            </a:pPr>
            <a:r>
              <a:rPr lang="en-GB" sz="1600" dirty="0"/>
              <a:t>Write a sentence beginning, ‘</a:t>
            </a:r>
            <a:r>
              <a:rPr lang="en-GB" sz="1600" b="1" i="1" dirty="0"/>
              <a:t>Once upon a time</a:t>
            </a:r>
            <a:r>
              <a:rPr lang="en-GB" sz="1600" dirty="0"/>
              <a:t>’ about a hero or heroine. </a:t>
            </a:r>
            <a:r>
              <a:rPr lang="en-GB" sz="1600" i="1" dirty="0">
                <a:solidFill>
                  <a:srgbClr val="7030A0"/>
                </a:solidFill>
              </a:rPr>
              <a:t>Directly address the reader </a:t>
            </a:r>
            <a:r>
              <a:rPr lang="en-GB" sz="1600" dirty="0"/>
              <a:t>(‘</a:t>
            </a:r>
            <a:r>
              <a:rPr lang="en-GB" sz="1600" i="1" dirty="0">
                <a:solidFill>
                  <a:srgbClr val="7030A0"/>
                </a:solidFill>
              </a:rPr>
              <a:t>you’</a:t>
            </a:r>
            <a:r>
              <a:rPr lang="en-GB" sz="1600" dirty="0"/>
              <a:t>) and make the reader </a:t>
            </a:r>
            <a:r>
              <a:rPr lang="en-GB" sz="1600" b="1" i="1" dirty="0"/>
              <a:t>like</a:t>
            </a:r>
            <a:r>
              <a:rPr lang="en-GB" sz="1600" dirty="0"/>
              <a:t> them and </a:t>
            </a:r>
            <a:r>
              <a:rPr lang="en-GB" sz="1600" b="1" i="1" dirty="0"/>
              <a:t>respond</a:t>
            </a:r>
            <a:r>
              <a:rPr lang="en-GB" sz="1600" dirty="0"/>
              <a:t> to them</a:t>
            </a:r>
          </a:p>
        </p:txBody>
      </p:sp>
      <p:sp>
        <p:nvSpPr>
          <p:cNvPr id="8" name="Content Placeholder 2"/>
          <p:cNvSpPr txBox="1">
            <a:spLocks/>
          </p:cNvSpPr>
          <p:nvPr/>
        </p:nvSpPr>
        <p:spPr>
          <a:xfrm>
            <a:off x="244271" y="1919107"/>
            <a:ext cx="4307732" cy="5136103"/>
          </a:xfrm>
          <a:prstGeom prst="rect">
            <a:avLst/>
          </a:prstGeom>
          <a:ln w="6350">
            <a:noFill/>
          </a:ln>
        </p:spPr>
        <p:txBody>
          <a:bodyPr>
            <a:normAutofit fontScale="47500" lnSpcReduction="20000"/>
          </a:bodyPr>
          <a:lstStyle>
            <a:lvl1pPr marL="285750" indent="-285750" algn="l" defTabSz="1007943" rtl="0" eaLnBrk="1" latinLnBrk="0" hangingPunct="1">
              <a:lnSpc>
                <a:spcPct val="90000"/>
              </a:lnSpc>
              <a:spcBef>
                <a:spcPts val="1102"/>
              </a:spcBef>
              <a:buFont typeface="Arial" panose="020B0604020202020204" pitchFamily="34" charset="0"/>
              <a:buChar char="•"/>
              <a:defRPr sz="2400" kern="1200" baseline="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514350" indent="-514350">
              <a:buFont typeface="+mj-lt"/>
              <a:buAutoNum type="arabicPeriod"/>
            </a:pPr>
            <a:r>
              <a:rPr lang="en-GB" sz="3400" b="1" u="sng" dirty="0" err="1">
                <a:solidFill>
                  <a:schemeClr val="accent2">
                    <a:lumMod val="75000"/>
                  </a:schemeClr>
                </a:solidFill>
              </a:rPr>
              <a:t>Syndeton</a:t>
            </a:r>
            <a:r>
              <a:rPr lang="en-GB" sz="3400" b="1" u="sng" dirty="0">
                <a:solidFill>
                  <a:schemeClr val="accent2">
                    <a:lumMod val="75000"/>
                  </a:schemeClr>
                </a:solidFill>
              </a:rPr>
              <a:t> – list of words using a conjunction to join the words, emphasising their connection </a:t>
            </a:r>
          </a:p>
          <a:p>
            <a:pPr marL="514350" indent="-514350">
              <a:buFont typeface="+mj-lt"/>
              <a:buAutoNum type="arabicPeriod"/>
            </a:pPr>
            <a:r>
              <a:rPr lang="en-GB" sz="3400" b="1" dirty="0">
                <a:solidFill>
                  <a:srgbClr val="00B0F0"/>
                </a:solidFill>
              </a:rPr>
              <a:t>Anaphora – repetition of word or words at the start of a clause or phrase – here to emphasise a point or idea</a:t>
            </a:r>
          </a:p>
          <a:p>
            <a:pPr marL="514350" indent="-514350">
              <a:buFont typeface="+mj-lt"/>
              <a:buAutoNum type="arabicPeriod"/>
            </a:pPr>
            <a:r>
              <a:rPr lang="en-GB" sz="3400" b="1" i="1" dirty="0" err="1">
                <a:solidFill>
                  <a:srgbClr val="00B050"/>
                </a:solidFill>
              </a:rPr>
              <a:t>Epistrophe</a:t>
            </a:r>
            <a:r>
              <a:rPr lang="en-GB" sz="3400" b="1" i="1" dirty="0">
                <a:solidFill>
                  <a:srgbClr val="00B050"/>
                </a:solidFill>
              </a:rPr>
              <a:t> – repetition of a word or words </a:t>
            </a:r>
            <a:r>
              <a:rPr lang="en-GB" sz="3400" b="1" i="1" u="sng" dirty="0">
                <a:solidFill>
                  <a:srgbClr val="00B050"/>
                </a:solidFill>
              </a:rPr>
              <a:t>at the end  </a:t>
            </a:r>
            <a:r>
              <a:rPr lang="en-GB" sz="3400" b="1" i="1" dirty="0">
                <a:solidFill>
                  <a:srgbClr val="00B050"/>
                </a:solidFill>
              </a:rPr>
              <a:t>of a clause or phrase – here  to emphasise a point or idea</a:t>
            </a:r>
          </a:p>
          <a:p>
            <a:pPr marL="514350" indent="-514350">
              <a:buFont typeface="+mj-lt"/>
              <a:buAutoNum type="arabicPeriod"/>
            </a:pPr>
            <a:r>
              <a:rPr lang="en-GB" sz="3400" b="1" u="sng" dirty="0"/>
              <a:t>Zeugma </a:t>
            </a:r>
            <a:r>
              <a:rPr lang="en-GB" sz="3400" dirty="0"/>
              <a:t>– where one word or phrase  (here </a:t>
            </a:r>
            <a:r>
              <a:rPr lang="en-GB" sz="3400" b="1" u="sng" dirty="0"/>
              <a:t>plenty of money</a:t>
            </a:r>
            <a:r>
              <a:rPr lang="en-GB" sz="3400" dirty="0"/>
              <a:t>) affects two parts of a sentence. It makes the reader pause and focus on the meaning of the sentence – often to make them smile, but not always</a:t>
            </a:r>
          </a:p>
          <a:p>
            <a:pPr marL="514350" indent="-514350">
              <a:buFont typeface="+mj-lt"/>
              <a:buAutoNum type="arabicPeriod"/>
            </a:pPr>
            <a:r>
              <a:rPr lang="en-GB" sz="3400" i="1" dirty="0">
                <a:solidFill>
                  <a:srgbClr val="7030A0"/>
                </a:solidFill>
              </a:rPr>
              <a:t>Directly</a:t>
            </a:r>
            <a:r>
              <a:rPr lang="en-GB" sz="3400" dirty="0"/>
              <a:t> </a:t>
            </a:r>
            <a:r>
              <a:rPr lang="en-GB" sz="3400" i="1" dirty="0">
                <a:solidFill>
                  <a:srgbClr val="7030A0"/>
                </a:solidFill>
              </a:rPr>
              <a:t>addresses the reader – ‘you’</a:t>
            </a:r>
            <a:r>
              <a:rPr lang="en-GB" sz="3400" dirty="0"/>
              <a:t>  </a:t>
            </a:r>
            <a:br>
              <a:rPr lang="en-GB" sz="3400" dirty="0"/>
            </a:br>
            <a:r>
              <a:rPr lang="en-GB" sz="3400" dirty="0"/>
              <a:t>Opens the story as though it is a fairy tale using</a:t>
            </a:r>
            <a:r>
              <a:rPr lang="en-GB" sz="3400" i="1" dirty="0"/>
              <a:t> ‘once upon a time’ making it seem like a story for all time, a story we are all familiar with.</a:t>
            </a:r>
            <a:br>
              <a:rPr lang="en-GB" sz="3400" i="1" dirty="0"/>
            </a:br>
            <a:r>
              <a:rPr lang="en-GB" sz="3400" i="1" dirty="0"/>
              <a:t>Creates a </a:t>
            </a:r>
            <a:r>
              <a:rPr lang="en-GB" sz="3400" b="1" i="1" dirty="0"/>
              <a:t>likeable </a:t>
            </a:r>
            <a:r>
              <a:rPr lang="en-GB" sz="3400" i="1" dirty="0"/>
              <a:t>and </a:t>
            </a:r>
            <a:r>
              <a:rPr lang="en-GB" sz="3400" b="1" i="1" dirty="0"/>
              <a:t>positive </a:t>
            </a:r>
            <a:r>
              <a:rPr lang="en-GB" sz="3400" i="1" dirty="0"/>
              <a:t>character who is </a:t>
            </a:r>
            <a:r>
              <a:rPr lang="en-GB" sz="3400" b="1" i="1" dirty="0"/>
              <a:t>optimistic. </a:t>
            </a:r>
            <a:r>
              <a:rPr lang="en-GB" sz="3400" i="1" dirty="0"/>
              <a:t>Makes them the hero of the story </a:t>
            </a:r>
            <a:r>
              <a:rPr lang="mr-IN" sz="3400" i="1" dirty="0"/>
              <a:t>–</a:t>
            </a:r>
            <a:r>
              <a:rPr lang="en-GB" sz="3400" i="1" dirty="0"/>
              <a:t> we like them and want them to do well</a:t>
            </a:r>
          </a:p>
          <a:p>
            <a:pPr marL="514350" indent="-514350">
              <a:buFont typeface="+mj-lt"/>
              <a:buAutoNum type="arabicPeriod"/>
            </a:pPr>
            <a:endParaRPr lang="en-GB" sz="3400" dirty="0"/>
          </a:p>
        </p:txBody>
      </p:sp>
      <p:pic>
        <p:nvPicPr>
          <p:cNvPr id="7" name="Picture 6"/>
          <p:cNvPicPr>
            <a:picLocks noChangeAspect="1"/>
          </p:cNvPicPr>
          <p:nvPr/>
        </p:nvPicPr>
        <p:blipFill>
          <a:blip r:embed="rId3"/>
          <a:stretch>
            <a:fillRect/>
          </a:stretch>
        </p:blipFill>
        <p:spPr>
          <a:xfrm>
            <a:off x="9387956" y="-90890"/>
            <a:ext cx="1303857" cy="1611896"/>
          </a:xfrm>
          <a:prstGeom prst="rect">
            <a:avLst/>
          </a:prstGeom>
        </p:spPr>
      </p:pic>
    </p:spTree>
    <p:extLst>
      <p:ext uri="{BB962C8B-B14F-4D97-AF65-F5344CB8AC3E}">
        <p14:creationId xmlns:p14="http://schemas.microsoft.com/office/powerpoint/2010/main" val="15977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A73BCA-AA16-4B19-B0A4-C89F146A4B9E}" vid="{9BF14665-57A6-4BF4-BC53-1FC980EB814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smtClean="0">
            <a:solidFill>
              <a:srgbClr val="5591CE"/>
            </a:solidFill>
          </a:defRPr>
        </a:defPPr>
      </a:lstStyle>
    </a:txDef>
  </a:objectDefaults>
  <a:extraClrSchemeLst/>
  <a:extLst>
    <a:ext uri="{05A4C25C-085E-4340-85A3-A5531E510DB2}">
      <thm15:themeFamily xmlns:thm15="http://schemas.microsoft.com/office/thememl/2012/main" name="Presentation1" id="{4EA73BCA-AA16-4B19-B0A4-C89F146A4B9E}" vid="{102CCD50-AFCE-4335-9F0D-45A2595FD34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A73BCA-AA16-4B19-B0A4-C89F146A4B9E}" vid="{376C27BA-8C6C-4BBB-A0F0-C60E1A90D4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2670</TotalTime>
  <Words>4012</Words>
  <Application>Microsoft Office PowerPoint</Application>
  <PresentationFormat>Custom</PresentationFormat>
  <Paragraphs>284</Paragraphs>
  <Slides>27</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Mangal</vt:lpstr>
      <vt:lpstr>Times New Roman</vt:lpstr>
      <vt:lpstr>Office Theme</vt:lpstr>
      <vt:lpstr>Custom Design</vt:lpstr>
      <vt:lpstr>1_Office Theme</vt:lpstr>
      <vt:lpstr>PowerPoint Presentation</vt:lpstr>
      <vt:lpstr>Who’s your favourite hero or heroine?</vt:lpstr>
      <vt:lpstr>Who’s your favourite hero or heroine?</vt:lpstr>
      <vt:lpstr>What makes a hero?</vt:lpstr>
      <vt:lpstr>Match the adjectives with their definitions</vt:lpstr>
      <vt:lpstr>PowerPoint Presentation</vt:lpstr>
      <vt:lpstr>PowerPoint Presentation</vt:lpstr>
      <vt:lpstr>PowerPoint Presentation</vt:lpstr>
      <vt:lpstr>PowerPoint Presentation</vt:lpstr>
      <vt:lpstr>PowerPoint Presentation</vt:lpstr>
      <vt:lpstr>PowerPoint Presentation</vt:lpstr>
      <vt:lpstr>Using language effectively to create characters (from Cermakova &amp; Mahlberg 2019)</vt:lpstr>
      <vt:lpstr>Adjectives </vt:lpstr>
      <vt:lpstr>Speech verbs </vt:lpstr>
      <vt:lpstr>The eyes as the mirror of the soul </vt:lpstr>
      <vt:lpstr>Body language </vt:lpstr>
      <vt:lpstr>Techniques for creating characters </vt:lpstr>
      <vt:lpstr>If you want to do more research yourself, here is how: </vt:lpstr>
      <vt:lpstr>PowerPoint Presentation</vt:lpstr>
      <vt:lpstr>What will your hero / heroine be like?</vt:lpstr>
      <vt:lpstr>PowerPoint Presentation</vt:lpstr>
      <vt:lpstr>PowerPoint Presentation</vt:lpstr>
      <vt:lpstr>Language can help signpost the arc of your story</vt:lpstr>
      <vt:lpstr>Here is a different opening, can you describe how it works? </vt:lpstr>
      <vt:lpstr>PowerPoint Presentation</vt:lpstr>
      <vt:lpstr>Examples of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Parris</dc:creator>
  <cp:lastModifiedBy>Sarah Olley</cp:lastModifiedBy>
  <cp:revision>79</cp:revision>
  <cp:lastPrinted>2020-11-04T13:43:41Z</cp:lastPrinted>
  <dcterms:created xsi:type="dcterms:W3CDTF">2019-08-19T07:21:37Z</dcterms:created>
  <dcterms:modified xsi:type="dcterms:W3CDTF">2020-11-04T17:15:55Z</dcterms:modified>
</cp:coreProperties>
</file>